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handoutMasterIdLst>
    <p:handoutMasterId r:id="rId35"/>
  </p:handoutMasterIdLst>
  <p:sldIdLst>
    <p:sldId id="256" r:id="rId2"/>
    <p:sldId id="1005" r:id="rId3"/>
    <p:sldId id="1008" r:id="rId4"/>
    <p:sldId id="963" r:id="rId5"/>
    <p:sldId id="966" r:id="rId6"/>
    <p:sldId id="1009" r:id="rId7"/>
    <p:sldId id="1011" r:id="rId8"/>
    <p:sldId id="1010" r:id="rId9"/>
    <p:sldId id="990" r:id="rId10"/>
    <p:sldId id="1001" r:id="rId11"/>
    <p:sldId id="923" r:id="rId12"/>
    <p:sldId id="992" r:id="rId13"/>
    <p:sldId id="967" r:id="rId14"/>
    <p:sldId id="968" r:id="rId15"/>
    <p:sldId id="925" r:id="rId16"/>
    <p:sldId id="1002" r:id="rId17"/>
    <p:sldId id="969" r:id="rId18"/>
    <p:sldId id="970" r:id="rId19"/>
    <p:sldId id="973" r:id="rId20"/>
    <p:sldId id="972" r:id="rId21"/>
    <p:sldId id="997" r:id="rId22"/>
    <p:sldId id="993" r:id="rId23"/>
    <p:sldId id="994" r:id="rId24"/>
    <p:sldId id="995" r:id="rId25"/>
    <p:sldId id="1003" r:id="rId26"/>
    <p:sldId id="1004" r:id="rId27"/>
    <p:sldId id="996" r:id="rId28"/>
    <p:sldId id="998" r:id="rId29"/>
    <p:sldId id="980" r:id="rId30"/>
    <p:sldId id="981" r:id="rId31"/>
    <p:sldId id="982" r:id="rId32"/>
    <p:sldId id="991" r:id="rId3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4573"/>
    <a:srgbClr val="2D60C7"/>
    <a:srgbClr val="4571FF"/>
    <a:srgbClr val="0033CC"/>
    <a:srgbClr val="53FFA1"/>
    <a:srgbClr val="84B5E5"/>
    <a:srgbClr val="008000"/>
    <a:srgbClr val="F6D7B8"/>
    <a:srgbClr val="EDB073"/>
    <a:srgbClr val="7F80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60" autoAdjust="0"/>
  </p:normalViewPr>
  <p:slideViewPr>
    <p:cSldViewPr snapToGrid="0">
      <p:cViewPr varScale="1">
        <p:scale>
          <a:sx n="77" d="100"/>
          <a:sy n="77" d="100"/>
        </p:scale>
        <p:origin x="720" y="62"/>
      </p:cViewPr>
      <p:guideLst>
        <p:guide orient="horz" pos="2160"/>
        <p:guide pos="2880"/>
      </p:guideLst>
    </p:cSldViewPr>
  </p:slideViewPr>
  <p:notesTextViewPr>
    <p:cViewPr>
      <p:scale>
        <a:sx n="1" d="1"/>
        <a:sy n="1" d="1"/>
      </p:scale>
      <p:origin x="0" y="0"/>
    </p:cViewPr>
  </p:notesText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BB1466F6-2A56-4AD8-8D5E-99E5D0942D6E}" type="datetimeFigureOut">
              <a:rPr lang="en-US" smtClean="0"/>
              <a:pPr/>
              <a:t>2/20/2023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B8B09FC5-A84D-4E9D-9CA7-AE31317BD2FF}" type="slidenum">
              <a:rPr lang="en-US" smtClean="0"/>
              <a:pPr/>
              <a:t>‹#›</a:t>
            </a:fld>
            <a:endParaRPr lang="en-US"/>
          </a:p>
        </p:txBody>
      </p:sp>
    </p:spTree>
    <p:extLst>
      <p:ext uri="{BB962C8B-B14F-4D97-AF65-F5344CB8AC3E}">
        <p14:creationId xmlns:p14="http://schemas.microsoft.com/office/powerpoint/2010/main" val="3401720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133C742-EEDE-42F8-BBF4-DE6B17AF0E19}" type="datetimeFigureOut">
              <a:rPr lang="en-US" smtClean="0"/>
              <a:pPr/>
              <a:t>2/20/2023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ECCE01B-9CC7-41BF-A9F0-49896738A9A0}" type="slidenum">
              <a:rPr lang="en-US" smtClean="0"/>
              <a:pPr/>
              <a:t>‹#›</a:t>
            </a:fld>
            <a:endParaRPr lang="en-US"/>
          </a:p>
        </p:txBody>
      </p:sp>
    </p:spTree>
    <p:extLst>
      <p:ext uri="{BB962C8B-B14F-4D97-AF65-F5344CB8AC3E}">
        <p14:creationId xmlns:p14="http://schemas.microsoft.com/office/powerpoint/2010/main" val="56296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1</a:t>
            </a:fld>
            <a:endParaRPr lang="en-US"/>
          </a:p>
        </p:txBody>
      </p:sp>
    </p:spTree>
    <p:extLst>
      <p:ext uri="{BB962C8B-B14F-4D97-AF65-F5344CB8AC3E}">
        <p14:creationId xmlns:p14="http://schemas.microsoft.com/office/powerpoint/2010/main" val="3174490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Founders:</a:t>
            </a:r>
            <a:r>
              <a:rPr lang="en-US" baseline="0" dirty="0" smtClean="0"/>
              <a:t> </a:t>
            </a:r>
            <a:r>
              <a:rPr lang="en-US" baseline="0" dirty="0" err="1" smtClean="0"/>
              <a:t>Demis</a:t>
            </a:r>
            <a:r>
              <a:rPr lang="en-US" baseline="0" dirty="0" smtClean="0"/>
              <a:t> </a:t>
            </a:r>
            <a:r>
              <a:rPr lang="en-US" baseline="0" dirty="0" err="1" smtClean="0"/>
              <a:t>Hassabis</a:t>
            </a:r>
            <a:r>
              <a:rPr lang="en-US" baseline="0" dirty="0" smtClean="0"/>
              <a:t>, Shane Legg, Mustafa </a:t>
            </a:r>
            <a:r>
              <a:rPr lang="en-US" baseline="0" dirty="0" err="1" smtClean="0"/>
              <a:t>Suleyman</a:t>
            </a:r>
            <a:endParaRPr lang="en-US" baseline="0" dirty="0" smtClean="0"/>
          </a:p>
          <a:p>
            <a:r>
              <a:rPr lang="en-US" baseline="0" dirty="0" smtClean="0"/>
              <a:t>Why was this milestone particularly worrying from an ethics point of view?</a:t>
            </a:r>
          </a:p>
          <a:p>
            <a:r>
              <a:rPr lang="zh-CN" altLang="en-US" sz="1200" b="0" i="0" kern="1200" dirty="0" smtClean="0">
                <a:solidFill>
                  <a:schemeClr val="tx1"/>
                </a:solidFill>
                <a:effectLst/>
                <a:latin typeface="+mn-lt"/>
                <a:ea typeface="+mn-ea"/>
                <a:cs typeface="+mn-cs"/>
              </a:rPr>
              <a:t>从错误中学习</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最后找到规律</a:t>
            </a:r>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t>15</a:t>
            </a:fld>
            <a:endParaRPr lang="en-US"/>
          </a:p>
        </p:txBody>
      </p:sp>
    </p:spTree>
    <p:extLst>
      <p:ext uri="{BB962C8B-B14F-4D97-AF65-F5344CB8AC3E}">
        <p14:creationId xmlns:p14="http://schemas.microsoft.com/office/powerpoint/2010/main" val="3219326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17</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18</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t>19</a:t>
            </a:fld>
            <a:endParaRPr lang="en-US"/>
          </a:p>
        </p:txBody>
      </p:sp>
    </p:spTree>
    <p:extLst>
      <p:ext uri="{BB962C8B-B14F-4D97-AF65-F5344CB8AC3E}">
        <p14:creationId xmlns:p14="http://schemas.microsoft.com/office/powerpoint/2010/main" val="3219326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t>20</a:t>
            </a:fld>
            <a:endParaRPr lang="en-US"/>
          </a:p>
        </p:txBody>
      </p:sp>
    </p:spTree>
    <p:extLst>
      <p:ext uri="{BB962C8B-B14F-4D97-AF65-F5344CB8AC3E}">
        <p14:creationId xmlns:p14="http://schemas.microsoft.com/office/powerpoint/2010/main" val="3219326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29</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30</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31</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4</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5</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计算</a:t>
            </a:r>
            <a:r>
              <a:rPr lang="en-US" altLang="zh-CN" dirty="0" smtClean="0"/>
              <a:t>+</a:t>
            </a:r>
            <a:r>
              <a:rPr lang="zh-CN" altLang="en-US" dirty="0" smtClean="0"/>
              <a:t>强化学习</a:t>
            </a:r>
            <a:endParaRPr lang="zh-CN" altLang="en-US" dirty="0"/>
          </a:p>
        </p:txBody>
      </p:sp>
      <p:sp>
        <p:nvSpPr>
          <p:cNvPr id="4" name="灯片编号占位符 3"/>
          <p:cNvSpPr>
            <a:spLocks noGrp="1"/>
          </p:cNvSpPr>
          <p:nvPr>
            <p:ph type="sldNum" sz="quarter" idx="10"/>
          </p:nvPr>
        </p:nvSpPr>
        <p:spPr/>
        <p:txBody>
          <a:bodyPr/>
          <a:lstStyle/>
          <a:p>
            <a:fld id="{AECCE01B-9CC7-41BF-A9F0-49896738A9A0}" type="slidenum">
              <a:rPr lang="en-US" smtClean="0"/>
              <a:pPr/>
              <a:t>6</a:t>
            </a:fld>
            <a:endParaRPr lang="en-US"/>
          </a:p>
        </p:txBody>
      </p:sp>
    </p:spTree>
    <p:extLst>
      <p:ext uri="{BB962C8B-B14F-4D97-AF65-F5344CB8AC3E}">
        <p14:creationId xmlns:p14="http://schemas.microsoft.com/office/powerpoint/2010/main" val="817100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是卷积神经网络的祖师爷</a:t>
            </a:r>
            <a:r>
              <a:rPr lang="en-US" altLang="zh-CN" sz="1200" b="0" i="0" kern="1200" dirty="0" err="1" smtClean="0">
                <a:solidFill>
                  <a:schemeClr val="tx1"/>
                </a:solidFill>
                <a:effectLst/>
                <a:latin typeface="+mn-lt"/>
                <a:ea typeface="+mn-ea"/>
                <a:cs typeface="+mn-cs"/>
              </a:rPr>
              <a:t>LeCun</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1998</a:t>
            </a:r>
            <a:r>
              <a:rPr lang="zh-CN" altLang="en-US" sz="1200" b="0" i="0" kern="1200" dirty="0" smtClean="0">
                <a:solidFill>
                  <a:schemeClr val="tx1"/>
                </a:solidFill>
                <a:effectLst/>
                <a:latin typeface="+mn-lt"/>
                <a:ea typeface="+mn-ea"/>
                <a:cs typeface="+mn-cs"/>
              </a:rPr>
              <a:t>年提出，用于解决手写数字识别的视觉任务。自那时起，</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的最基本的架构就定下来了：卷积层、池化层、全连接层。如今各大深度学习框架中所使用的</a:t>
            </a:r>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都是简化改进过的</a:t>
            </a:r>
            <a:r>
              <a:rPr lang="en-US" altLang="zh-CN" sz="1200" b="0" i="0" kern="1200" dirty="0" smtClean="0">
                <a:solidFill>
                  <a:schemeClr val="tx1"/>
                </a:solidFill>
                <a:effectLst/>
                <a:latin typeface="+mn-lt"/>
                <a:ea typeface="+mn-ea"/>
                <a:cs typeface="+mn-cs"/>
              </a:rPr>
              <a:t>LeNet-5</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表示具有</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个层），和原始的</a:t>
            </a:r>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有些许不同，比如把激活函数改为了现在很常用的</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ECCE01B-9CC7-41BF-A9F0-49896738A9A0}" type="slidenum">
              <a:rPr lang="en-US" smtClean="0"/>
              <a:pPr/>
              <a:t>9</a:t>
            </a:fld>
            <a:endParaRPr lang="en-US"/>
          </a:p>
        </p:txBody>
      </p:sp>
    </p:spTree>
    <p:extLst>
      <p:ext uri="{BB962C8B-B14F-4D97-AF65-F5344CB8AC3E}">
        <p14:creationId xmlns:p14="http://schemas.microsoft.com/office/powerpoint/2010/main" val="1756069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闪光点：</a:t>
            </a:r>
          </a:p>
          <a:p>
            <a:r>
              <a:rPr lang="zh-CN" altLang="en-US" sz="1200" b="0" i="0" kern="1200" dirty="0" smtClean="0">
                <a:solidFill>
                  <a:schemeClr val="tx1"/>
                </a:solidFill>
                <a:effectLst/>
                <a:latin typeface="+mn-lt"/>
                <a:ea typeface="+mn-ea"/>
                <a:cs typeface="+mn-cs"/>
              </a:rPr>
              <a:t>更深的网络  数据增广  </a:t>
            </a:r>
            <a:r>
              <a:rPr lang="en-US" altLang="zh-CN" sz="1200" b="0" i="0" kern="1200" dirty="0" err="1" smtClean="0">
                <a:solidFill>
                  <a:schemeClr val="tx1"/>
                </a:solidFill>
                <a:effectLst/>
                <a:latin typeface="+mn-lt"/>
                <a:ea typeface="+mn-ea"/>
                <a:cs typeface="+mn-cs"/>
              </a:rPr>
              <a:t>ReLU</a:t>
            </a:r>
            <a:r>
              <a:rPr lang="en-US" altLang="zh-CN" sz="1200" b="0" i="0" kern="1200" dirty="0" smtClean="0">
                <a:solidFill>
                  <a:schemeClr val="tx1"/>
                </a:solidFill>
                <a:effectLst/>
                <a:latin typeface="+mn-lt"/>
                <a:ea typeface="+mn-ea"/>
                <a:cs typeface="+mn-cs"/>
              </a:rPr>
              <a:t>  dropout  LRN</a:t>
            </a:r>
            <a:r>
              <a:rPr lang="zh-CN" altLang="en-US" sz="1200" b="0" i="0" kern="1200" dirty="0" smtClean="0">
                <a:solidFill>
                  <a:schemeClr val="tx1"/>
                </a:solidFill>
                <a:effectLst/>
                <a:latin typeface="+mn-lt"/>
                <a:ea typeface="+mn-ea"/>
                <a:cs typeface="+mn-cs"/>
              </a:rPr>
              <a:t>局部响应归一层</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两片</a:t>
            </a:r>
            <a:r>
              <a:rPr lang="en-US" altLang="zh-CN" sz="1200" b="0" i="0" kern="1200" dirty="0" smtClean="0">
                <a:solidFill>
                  <a:schemeClr val="tx1"/>
                </a:solidFill>
                <a:effectLst/>
                <a:latin typeface="+mn-lt"/>
                <a:ea typeface="+mn-ea"/>
                <a:cs typeface="+mn-cs"/>
              </a:rPr>
              <a:t>GPU</a:t>
            </a:r>
            <a:r>
              <a:rPr lang="zh-CN" altLang="en-US" sz="1200" b="0" i="0" kern="1200" dirty="0" smtClean="0">
                <a:solidFill>
                  <a:schemeClr val="tx1"/>
                </a:solidFill>
                <a:effectLst/>
                <a:latin typeface="+mn-lt"/>
                <a:ea typeface="+mn-ea"/>
                <a:cs typeface="+mn-cs"/>
              </a:rPr>
              <a:t>计算</a:t>
            </a:r>
            <a:endParaRPr lang="en-US" altLang="zh-CN" sz="1200" b="0" i="0" kern="1200" dirty="0" smtClean="0">
              <a:solidFill>
                <a:schemeClr val="tx1"/>
              </a:solidFill>
              <a:effectLst/>
              <a:latin typeface="+mn-lt"/>
              <a:ea typeface="+mn-ea"/>
              <a:cs typeface="+mn-cs"/>
            </a:endParaRPr>
          </a:p>
          <a:p>
            <a:endParaRPr lang="en-US" dirty="0" smtClean="0"/>
          </a:p>
          <a:p>
            <a:r>
              <a:rPr lang="zh-CN" altLang="en-US" sz="1200" b="0" i="0" kern="1200" dirty="0" smtClean="0">
                <a:solidFill>
                  <a:schemeClr val="tx1"/>
                </a:solidFill>
                <a:effectLst/>
                <a:latin typeface="+mn-lt"/>
                <a:ea typeface="+mn-ea"/>
                <a:cs typeface="+mn-cs"/>
              </a:rPr>
              <a:t>前面</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层是卷积层，后面三层是全连接层，最终</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输出是</a:t>
            </a:r>
            <a:r>
              <a:rPr lang="en-US" altLang="zh-CN" sz="1200" b="0" i="0" kern="1200" dirty="0" smtClean="0">
                <a:solidFill>
                  <a:schemeClr val="tx1"/>
                </a:solidFill>
                <a:effectLst/>
                <a:latin typeface="+mn-lt"/>
                <a:ea typeface="+mn-ea"/>
                <a:cs typeface="+mn-cs"/>
              </a:rPr>
              <a:t>1000</a:t>
            </a:r>
            <a:r>
              <a:rPr lang="zh-CN" altLang="en-US" sz="1200" b="0" i="0" kern="1200" dirty="0" smtClean="0">
                <a:solidFill>
                  <a:schemeClr val="tx1"/>
                </a:solidFill>
                <a:effectLst/>
                <a:latin typeface="+mn-lt"/>
                <a:ea typeface="+mn-ea"/>
                <a:cs typeface="+mn-cs"/>
              </a:rPr>
              <a:t>类</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11</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超过</a:t>
            </a:r>
            <a:r>
              <a:rPr lang="en-US" altLang="zh-CN" sz="1200" b="0" i="0" kern="1200" dirty="0" smtClean="0">
                <a:solidFill>
                  <a:schemeClr val="tx1"/>
                </a:solidFill>
                <a:effectLst/>
                <a:latin typeface="+mn-lt"/>
                <a:ea typeface="+mn-ea"/>
                <a:cs typeface="+mn-cs"/>
              </a:rPr>
              <a:t>15 million</a:t>
            </a:r>
            <a:r>
              <a:rPr lang="zh-CN" altLang="en-US" sz="1200" b="0" i="0" kern="1200" dirty="0" smtClean="0">
                <a:solidFill>
                  <a:schemeClr val="tx1"/>
                </a:solidFill>
                <a:effectLst/>
                <a:latin typeface="+mn-lt"/>
                <a:ea typeface="+mn-ea"/>
                <a:cs typeface="+mn-cs"/>
              </a:rPr>
              <a:t>的图像数据集，大约有</a:t>
            </a:r>
            <a:r>
              <a:rPr lang="en-US" altLang="zh-CN" sz="1200" b="0" i="0" kern="1200" dirty="0" smtClean="0">
                <a:solidFill>
                  <a:schemeClr val="tx1"/>
                </a:solidFill>
                <a:effectLst/>
                <a:latin typeface="+mn-lt"/>
                <a:ea typeface="+mn-ea"/>
                <a:cs typeface="+mn-cs"/>
              </a:rPr>
              <a:t>22,000</a:t>
            </a:r>
            <a:r>
              <a:rPr lang="zh-CN" altLang="en-US" sz="1200" b="0" i="0" kern="1200" dirty="0" smtClean="0">
                <a:solidFill>
                  <a:schemeClr val="tx1"/>
                </a:solidFill>
                <a:effectLst/>
                <a:latin typeface="+mn-lt"/>
                <a:ea typeface="+mn-ea"/>
                <a:cs typeface="+mn-cs"/>
              </a:rPr>
              <a:t>类</a:t>
            </a:r>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ILSVRC</a:t>
            </a:r>
            <a:r>
              <a:rPr lang="zh-CN" altLang="en-US" sz="1200" b="0" i="0" kern="1200" dirty="0" smtClean="0">
                <a:solidFill>
                  <a:schemeClr val="tx1"/>
                </a:solidFill>
                <a:effectLst/>
                <a:latin typeface="+mn-lt"/>
                <a:ea typeface="+mn-ea"/>
                <a:cs typeface="+mn-cs"/>
              </a:rPr>
              <a:t>使用的数据集是</a:t>
            </a:r>
            <a:r>
              <a:rPr lang="en-US" altLang="zh-CN" sz="1200" b="0" i="0" kern="1200" dirty="0"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数据集的一个子集，总共有</a:t>
            </a:r>
            <a:r>
              <a:rPr lang="en-US" altLang="zh-CN" sz="1200" b="0" i="0" kern="1200" dirty="0" smtClean="0">
                <a:solidFill>
                  <a:schemeClr val="tx1"/>
                </a:solidFill>
                <a:effectLst/>
                <a:latin typeface="+mn-lt"/>
                <a:ea typeface="+mn-ea"/>
                <a:cs typeface="+mn-cs"/>
              </a:rPr>
              <a:t>1000</a:t>
            </a:r>
            <a:r>
              <a:rPr lang="zh-CN" altLang="en-US" sz="1200" b="0" i="0" kern="1200" dirty="0" smtClean="0">
                <a:solidFill>
                  <a:schemeClr val="tx1"/>
                </a:solidFill>
                <a:effectLst/>
                <a:latin typeface="+mn-lt"/>
                <a:ea typeface="+mn-ea"/>
                <a:cs typeface="+mn-cs"/>
              </a:rPr>
              <a:t>类，每类大约有</a:t>
            </a:r>
            <a:r>
              <a:rPr lang="en-US" altLang="zh-CN" sz="1200" b="0" i="0" kern="1200" dirty="0" smtClean="0">
                <a:solidFill>
                  <a:schemeClr val="tx1"/>
                </a:solidFill>
                <a:effectLst/>
                <a:latin typeface="+mn-lt"/>
                <a:ea typeface="+mn-ea"/>
                <a:cs typeface="+mn-cs"/>
              </a:rPr>
              <a:t>1000</a:t>
            </a:r>
            <a:r>
              <a:rPr lang="zh-CN" altLang="en-US" sz="1200" b="0" i="0" kern="1200" dirty="0" smtClean="0">
                <a:solidFill>
                  <a:schemeClr val="tx1"/>
                </a:solidFill>
                <a:effectLst/>
                <a:latin typeface="+mn-lt"/>
                <a:ea typeface="+mn-ea"/>
                <a:cs typeface="+mn-cs"/>
              </a:rPr>
              <a:t>张图像</a:t>
            </a:r>
            <a:endParaRPr lang="zh-CN" altLang="en-US" dirty="0"/>
          </a:p>
        </p:txBody>
      </p:sp>
      <p:sp>
        <p:nvSpPr>
          <p:cNvPr id="4" name="灯片编号占位符 3"/>
          <p:cNvSpPr>
            <a:spLocks noGrp="1"/>
          </p:cNvSpPr>
          <p:nvPr>
            <p:ph type="sldNum" sz="quarter" idx="10"/>
          </p:nvPr>
        </p:nvSpPr>
        <p:spPr/>
        <p:txBody>
          <a:bodyPr/>
          <a:lstStyle/>
          <a:p>
            <a:fld id="{AECCE01B-9CC7-41BF-A9F0-49896738A9A0}" type="slidenum">
              <a:rPr lang="en-US" smtClean="0"/>
              <a:pPr/>
              <a:t>12</a:t>
            </a:fld>
            <a:endParaRPr lang="en-US"/>
          </a:p>
        </p:txBody>
      </p:sp>
    </p:spTree>
    <p:extLst>
      <p:ext uri="{BB962C8B-B14F-4D97-AF65-F5344CB8AC3E}">
        <p14:creationId xmlns:p14="http://schemas.microsoft.com/office/powerpoint/2010/main" val="1150235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13</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14</a:t>
            </a:fld>
            <a:endParaRPr lang="en-US"/>
          </a:p>
        </p:txBody>
      </p:sp>
    </p:spTree>
    <p:extLst>
      <p:ext uri="{BB962C8B-B14F-4D97-AF65-F5344CB8AC3E}">
        <p14:creationId xmlns:p14="http://schemas.microsoft.com/office/powerpoint/2010/main" val="1860034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215A688-2A02-4252-8F80-2AEEB693329C}"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3691-4FD2-4972-8193-2A207F5FB454}"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5A688-2A02-4252-8F80-2AEEB693329C}"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15A688-2A02-4252-8F80-2AEEB693329C}"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5A688-2A02-4252-8F80-2AEEB693329C}"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15A688-2A02-4252-8F80-2AEEB693329C}"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3691-4FD2-4972-8193-2A207F5FB454}"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15A688-2A02-4252-8F80-2AEEB693329C}"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215A688-2A02-4252-8F80-2AEEB693329C}" type="datetimeFigureOut">
              <a:rPr lang="en-US" smtClean="0"/>
              <a:pPr/>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763691-4FD2-4972-8193-2A207F5FB454}"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15A688-2A02-4252-8F80-2AEEB693329C}" type="datetimeFigureOut">
              <a:rPr lang="en-US" smtClean="0"/>
              <a:pPr/>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5A688-2A02-4252-8F80-2AEEB693329C}" type="datetimeFigureOut">
              <a:rPr lang="en-US" smtClean="0"/>
              <a:pPr/>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15A688-2A02-4252-8F80-2AEEB693329C}"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3691-4FD2-4972-8193-2A207F5FB454}"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15A688-2A02-4252-8F80-2AEEB693329C}"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9144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215A688-2A02-4252-8F80-2AEEB693329C}" type="datetimeFigureOut">
              <a:rPr lang="en-US" smtClean="0"/>
              <a:pPr/>
              <a:t>2/20/2023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3763691-4FD2-4972-8193-2A207F5FB4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hyperlink" Target="http://search.dangdang.com/?key2=%B8%A5%C0%CA%CB%F7%CD%DF%A1%A4%D0%A4%C0%B3&amp;medium=01&amp;category_path=01.00.00.00.00.00" TargetMode="External"/><Relationship Id="rId7" Type="http://schemas.openxmlformats.org/officeDocument/2006/relationships/image" Target="../media/image31.jpeg"/><Relationship Id="rId2" Type="http://schemas.openxmlformats.org/officeDocument/2006/relationships/hyperlink" Target="http://search.dangdang.com/?key2=Goodfellow&amp;medium=01&amp;category_path=01.00.00.00.00.00" TargetMode="External"/><Relationship Id="rId1" Type="http://schemas.openxmlformats.org/officeDocument/2006/relationships/slideLayout" Target="../slideLayouts/slideLayout2.xml"/><Relationship Id="rId6" Type="http://schemas.openxmlformats.org/officeDocument/2006/relationships/hyperlink" Target="https://courses.d2l.ai/zh-v2/" TargetMode="External"/><Relationship Id="rId5" Type="http://schemas.openxmlformats.org/officeDocument/2006/relationships/hyperlink" Target="http://search.dangdang.com/?key2=Chollet&amp;medium=01&amp;category_path=01.00.00.00.00.00" TargetMode="External"/><Relationship Id="rId4" Type="http://schemas.openxmlformats.org/officeDocument/2006/relationships/hyperlink" Target="http://search.dangdang.com/?key2=Francois&amp;medium=01&amp;category_path=01.00.00.00.00.0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aistudio.baidu.com/"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I、机器学习和深度学习之间有什么区别？-千家网"/>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1"/>
            <a:ext cx="9144000" cy="6857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60307" y="943145"/>
            <a:ext cx="7848600" cy="1793817"/>
          </a:xfrm>
        </p:spPr>
        <p:txBody>
          <a:bodyPr/>
          <a:lstStyle/>
          <a:p>
            <a:pPr algn="ctr"/>
            <a:r>
              <a:rPr lang="en-US" altLang="zh-CN" sz="3600" dirty="0" smtClean="0">
                <a:solidFill>
                  <a:schemeClr val="bg1"/>
                </a:solidFill>
              </a:rPr>
              <a:t>Deep </a:t>
            </a:r>
            <a:r>
              <a:rPr lang="en-US" altLang="zh-CN" sz="3600" dirty="0">
                <a:solidFill>
                  <a:schemeClr val="bg1"/>
                </a:solidFill>
              </a:rPr>
              <a:t>Learning and Big Data Intelligence</a:t>
            </a:r>
            <a:endParaRPr lang="en-US" sz="3600" cap="none" dirty="0">
              <a:solidFill>
                <a:schemeClr val="bg1"/>
              </a:solidFill>
            </a:endParaRPr>
          </a:p>
        </p:txBody>
      </p:sp>
      <p:sp>
        <p:nvSpPr>
          <p:cNvPr id="4" name="Subtitle 2"/>
          <p:cNvSpPr txBox="1">
            <a:spLocks/>
          </p:cNvSpPr>
          <p:nvPr/>
        </p:nvSpPr>
        <p:spPr>
          <a:xfrm>
            <a:off x="4572000" y="4467506"/>
            <a:ext cx="5334000" cy="2101663"/>
          </a:xfrm>
          <a:prstGeom prst="rect">
            <a:avLst/>
          </a:prstGeom>
        </p:spPr>
        <p:txBody>
          <a:bodyPr>
            <a:normAutofit/>
          </a:bodyPr>
          <a:lstStyle>
            <a:lvl1pPr marL="0" indent="0" algn="ctr" rtl="0" eaLnBrk="1" latinLnBrk="0" hangingPunct="1">
              <a:spcBef>
                <a:spcPts val="580"/>
              </a:spcBef>
              <a:buClr>
                <a:schemeClr val="accent1"/>
              </a:buClr>
              <a:buSzPct val="85000"/>
              <a:buFont typeface="Wingdings 2"/>
              <a:buNone/>
              <a:defRPr kumimoji="0" sz="2600" kern="1200">
                <a:solidFill>
                  <a:schemeClr val="tx2"/>
                </a:solidFill>
                <a:latin typeface="+mn-lt"/>
                <a:ea typeface="+mn-ea"/>
                <a:cs typeface="+mn-cs"/>
              </a:defRPr>
            </a:lvl1pPr>
            <a:lvl2pPr marL="457200" indent="0" algn="ctr" rtl="0" eaLnBrk="1" latinLnBrk="0" hangingPunct="1">
              <a:spcBef>
                <a:spcPts val="370"/>
              </a:spcBef>
              <a:buClr>
                <a:schemeClr val="accent2"/>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ts val="370"/>
              </a:spcBef>
              <a:buClr>
                <a:schemeClr val="accent1">
                  <a:tint val="60000"/>
                </a:schemeClr>
              </a:buClr>
              <a:buSzPct val="85000"/>
              <a:buFont typeface="Wingdings 2"/>
              <a:buNone/>
              <a:defRPr kumimoji="0" sz="2000" kern="1200">
                <a:solidFill>
                  <a:schemeClr val="tx1"/>
                </a:solidFill>
                <a:latin typeface="+mn-lt"/>
                <a:ea typeface="+mn-ea"/>
                <a:cs typeface="+mn-cs"/>
              </a:defRPr>
            </a:lvl3pPr>
            <a:lvl4pPr marL="1371600" indent="0" algn="ctr" rtl="0" eaLnBrk="1" latinLnBrk="0" hangingPunct="1">
              <a:spcBef>
                <a:spcPts val="370"/>
              </a:spcBef>
              <a:buClr>
                <a:schemeClr val="accent3"/>
              </a:buClr>
              <a:buSzPct val="80000"/>
              <a:buFont typeface="Wingdings 2"/>
              <a:buNone/>
              <a:defRPr kumimoji="0" sz="2000" kern="1200">
                <a:solidFill>
                  <a:schemeClr val="tx1"/>
                </a:solidFill>
                <a:latin typeface="+mn-lt"/>
                <a:ea typeface="+mn-ea"/>
                <a:cs typeface="+mn-cs"/>
              </a:defRPr>
            </a:lvl4pPr>
            <a:lvl5pPr marL="1828800" indent="0" algn="ctr" rtl="0" eaLnBrk="1" latinLnBrk="0" hangingPunct="1">
              <a:spcBef>
                <a:spcPts val="370"/>
              </a:spcBef>
              <a:buClr>
                <a:schemeClr val="accent3"/>
              </a:buClr>
              <a:buFontTx/>
              <a:buNone/>
              <a:defRPr kumimoji="0" sz="2000" kern="1200">
                <a:solidFill>
                  <a:schemeClr val="tx1"/>
                </a:solidFill>
                <a:latin typeface="+mn-lt"/>
                <a:ea typeface="+mn-ea"/>
                <a:cs typeface="+mn-cs"/>
              </a:defRPr>
            </a:lvl5pPr>
            <a:lvl6pPr marL="2286000" indent="0" algn="ctr" rtl="0" eaLnBrk="1" latinLnBrk="0" hangingPunct="1">
              <a:spcBef>
                <a:spcPts val="370"/>
              </a:spcBef>
              <a:buClr>
                <a:schemeClr val="accent3"/>
              </a:buClr>
              <a:buNone/>
              <a:defRPr kumimoji="0" sz="1800" kern="1200" baseline="0">
                <a:solidFill>
                  <a:schemeClr val="tx1"/>
                </a:solidFill>
                <a:latin typeface="+mn-lt"/>
                <a:ea typeface="+mn-ea"/>
                <a:cs typeface="+mn-cs"/>
              </a:defRPr>
            </a:lvl6pPr>
            <a:lvl7pPr marL="2743200" indent="0" algn="ctr" rtl="0" eaLnBrk="1" latinLnBrk="0" hangingPunct="1">
              <a:spcBef>
                <a:spcPts val="370"/>
              </a:spcBef>
              <a:buClr>
                <a:schemeClr val="accent2"/>
              </a:buClr>
              <a:buNone/>
              <a:defRPr kumimoji="0" sz="1800" kern="1200">
                <a:solidFill>
                  <a:schemeClr val="tx1"/>
                </a:solidFill>
                <a:latin typeface="+mn-lt"/>
                <a:ea typeface="+mn-ea"/>
                <a:cs typeface="+mn-cs"/>
              </a:defRPr>
            </a:lvl7pPr>
            <a:lvl8pPr marL="3200400" indent="0" algn="ctr" rtl="0" eaLnBrk="1" latinLnBrk="0" hangingPunct="1">
              <a:spcBef>
                <a:spcPts val="370"/>
              </a:spcBef>
              <a:buClr>
                <a:schemeClr val="accent1">
                  <a:tint val="60000"/>
                </a:schemeClr>
              </a:buClr>
              <a:buNone/>
              <a:defRPr kumimoji="0" sz="1800" kern="1200">
                <a:solidFill>
                  <a:schemeClr val="tx1"/>
                </a:solidFill>
                <a:latin typeface="+mn-lt"/>
                <a:ea typeface="+mn-ea"/>
                <a:cs typeface="+mn-cs"/>
              </a:defRPr>
            </a:lvl8pPr>
            <a:lvl9pPr marL="3657600" indent="0" algn="ctr" rtl="0" eaLnBrk="1" latinLnBrk="0" hangingPunct="1">
              <a:spcBef>
                <a:spcPts val="370"/>
              </a:spcBef>
              <a:buClr>
                <a:schemeClr val="accent2">
                  <a:tint val="60000"/>
                </a:schemeClr>
              </a:buClr>
              <a:buNone/>
              <a:defRPr kumimoji="0" sz="1800" kern="1200">
                <a:solidFill>
                  <a:schemeClr val="tx1"/>
                </a:solidFill>
                <a:latin typeface="+mn-lt"/>
                <a:ea typeface="+mn-ea"/>
                <a:cs typeface="+mn-cs"/>
              </a:defRPr>
            </a:lvl9pPr>
          </a:lstStyle>
          <a:p>
            <a:r>
              <a:rPr lang="en-US" altLang="zh-CN" sz="2400" dirty="0" smtClean="0">
                <a:solidFill>
                  <a:schemeClr val="bg1"/>
                </a:solidFill>
              </a:rPr>
              <a:t>Jing   Wen</a:t>
            </a:r>
          </a:p>
          <a:p>
            <a:r>
              <a:rPr lang="en-US" altLang="zh-CN" sz="2400" dirty="0" smtClean="0">
                <a:solidFill>
                  <a:schemeClr val="bg1"/>
                </a:solidFill>
              </a:rPr>
              <a:t>Spring</a:t>
            </a:r>
            <a:r>
              <a:rPr lang="en-US" sz="2400" dirty="0" smtClean="0">
                <a:solidFill>
                  <a:schemeClr val="bg1"/>
                </a:solidFill>
              </a:rPr>
              <a:t> 2023</a:t>
            </a:r>
          </a:p>
          <a:p>
            <a:r>
              <a:rPr lang="en-US" sz="2400" dirty="0" smtClean="0">
                <a:solidFill>
                  <a:schemeClr val="bg1"/>
                </a:solidFill>
              </a:rPr>
              <a:t>CN:</a:t>
            </a:r>
            <a:r>
              <a:rPr lang="en-US" altLang="zh-CN" sz="2000" dirty="0">
                <a:solidFill>
                  <a:schemeClr val="bg1"/>
                </a:solidFill>
              </a:rPr>
              <a:t>CST31209</a:t>
            </a:r>
            <a:endParaRPr lang="en-US" sz="2000" dirty="0" smtClean="0">
              <a:solidFill>
                <a:schemeClr val="bg1"/>
              </a:solidFill>
            </a:endParaRPr>
          </a:p>
        </p:txBody>
      </p:sp>
      <p:sp>
        <p:nvSpPr>
          <p:cNvPr id="3" name="矩形 2"/>
          <p:cNvSpPr/>
          <p:nvPr/>
        </p:nvSpPr>
        <p:spPr>
          <a:xfrm>
            <a:off x="2801334" y="3356940"/>
            <a:ext cx="4136069" cy="646331"/>
          </a:xfrm>
          <a:prstGeom prst="rect">
            <a:avLst/>
          </a:prstGeom>
        </p:spPr>
        <p:txBody>
          <a:bodyPr wrap="none">
            <a:spAutoFit/>
          </a:bodyPr>
          <a:lstStyle/>
          <a:p>
            <a:r>
              <a:rPr lang="en-US" altLang="zh-CN" sz="3600" b="1" kern="100" dirty="0" smtClean="0">
                <a:solidFill>
                  <a:schemeClr val="bg1"/>
                </a:solidFill>
                <a:latin typeface="宋体" panose="02010600030101010101" pitchFamily="2" charset="-122"/>
                <a:cs typeface="Times New Roman" panose="02020603050405020304" pitchFamily="18" charset="0"/>
              </a:rPr>
              <a:t>1.Course </a:t>
            </a:r>
            <a:r>
              <a:rPr lang="en-US" altLang="zh-CN" sz="3600" b="1" kern="100" dirty="0">
                <a:solidFill>
                  <a:schemeClr val="bg1"/>
                </a:solidFill>
                <a:latin typeface="宋体" panose="02010600030101010101" pitchFamily="2" charset="-122"/>
                <a:cs typeface="Times New Roman" panose="02020603050405020304" pitchFamily="18" charset="0"/>
              </a:rPr>
              <a:t>Overview</a:t>
            </a:r>
            <a:endParaRPr lang="zh-CN" altLang="en-US" sz="3600" b="1" dirty="0">
              <a:solidFill>
                <a:schemeClr val="bg1"/>
              </a:solidFill>
            </a:endParaRPr>
          </a:p>
        </p:txBody>
      </p:sp>
      <p:sp>
        <p:nvSpPr>
          <p:cNvPr id="5" name="文本框 4"/>
          <p:cNvSpPr txBox="1"/>
          <p:nvPr/>
        </p:nvSpPr>
        <p:spPr>
          <a:xfrm flipH="1">
            <a:off x="6023862" y="5861283"/>
            <a:ext cx="4590076" cy="707886"/>
          </a:xfrm>
          <a:prstGeom prst="rect">
            <a:avLst/>
          </a:prstGeom>
          <a:noFill/>
        </p:spPr>
        <p:txBody>
          <a:bodyPr wrap="square" rtlCol="0">
            <a:spAutoFit/>
          </a:bodyPr>
          <a:lstStyle/>
          <a:p>
            <a:r>
              <a:rPr lang="zh-CN" altLang="en-US" sz="2000" dirty="0" smtClean="0">
                <a:solidFill>
                  <a:schemeClr val="bg1"/>
                </a:solidFill>
                <a:latin typeface="华文楷体" panose="02010600040101010101" pitchFamily="2" charset="-122"/>
                <a:ea typeface="华文楷体" panose="02010600040101010101" pitchFamily="2" charset="-122"/>
              </a:rPr>
              <a:t>蓝墨云班号：</a:t>
            </a:r>
            <a:r>
              <a:rPr lang="en-US" altLang="zh-CN" dirty="0" smtClean="0">
                <a:solidFill>
                  <a:schemeClr val="bg1"/>
                </a:solidFill>
              </a:rPr>
              <a:t>8317413</a:t>
            </a:r>
          </a:p>
          <a:p>
            <a:r>
              <a:rPr lang="en-US" altLang="zh-CN" sz="2000" dirty="0" smtClean="0">
                <a:solidFill>
                  <a:schemeClr val="bg1"/>
                </a:solidFill>
                <a:latin typeface="华文楷体" panose="02010600040101010101" pitchFamily="2" charset="-122"/>
                <a:ea typeface="华文楷体" panose="02010600040101010101" pitchFamily="2" charset="-122"/>
              </a:rPr>
              <a:t>QQ</a:t>
            </a:r>
            <a:r>
              <a:rPr lang="zh-CN" altLang="en-US" sz="2000" dirty="0" smtClean="0">
                <a:solidFill>
                  <a:schemeClr val="bg1"/>
                </a:solidFill>
                <a:latin typeface="华文楷体" panose="02010600040101010101" pitchFamily="2" charset="-122"/>
                <a:ea typeface="华文楷体" panose="02010600040101010101" pitchFamily="2" charset="-122"/>
              </a:rPr>
              <a:t>群号：</a:t>
            </a:r>
            <a:r>
              <a:rPr lang="en-US" altLang="zh-CN" dirty="0">
                <a:solidFill>
                  <a:schemeClr val="bg1"/>
                </a:solidFill>
              </a:rPr>
              <a:t>283630846</a:t>
            </a:r>
            <a:endParaRPr lang="zh-CN" altLang="en-US" sz="2000" dirty="0">
              <a:solidFill>
                <a:schemeClr val="bg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72773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https://img-blog.csdn.net/201503092345307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213" y="723898"/>
            <a:ext cx="7033573" cy="538094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147243" y="6104847"/>
            <a:ext cx="4256293" cy="369332"/>
          </a:xfrm>
          <a:prstGeom prst="rect">
            <a:avLst/>
          </a:prstGeom>
        </p:spPr>
        <p:txBody>
          <a:bodyPr wrap="none">
            <a:spAutoFit/>
          </a:bodyPr>
          <a:lstStyle/>
          <a:p>
            <a:r>
              <a:rPr lang="zh-CN" altLang="en-US" dirty="0">
                <a:solidFill>
                  <a:srgbClr val="4D4D4D"/>
                </a:solidFill>
                <a:latin typeface="华文楷体" panose="02010600040101010101" pitchFamily="2" charset="-122"/>
                <a:ea typeface="华文楷体" panose="02010600040101010101" pitchFamily="2" charset="-122"/>
              </a:rPr>
              <a:t>共约有</a:t>
            </a:r>
            <a:r>
              <a:rPr lang="en-US" altLang="zh-CN" dirty="0">
                <a:solidFill>
                  <a:srgbClr val="4D4D4D"/>
                </a:solidFill>
                <a:latin typeface="华文楷体" panose="02010600040101010101" pitchFamily="2" charset="-122"/>
                <a:ea typeface="华文楷体" panose="02010600040101010101" pitchFamily="2" charset="-122"/>
              </a:rPr>
              <a:t>60,840</a:t>
            </a:r>
            <a:r>
              <a:rPr lang="zh-CN" altLang="en-US" dirty="0">
                <a:solidFill>
                  <a:srgbClr val="4D4D4D"/>
                </a:solidFill>
                <a:latin typeface="华文楷体" panose="02010600040101010101" pitchFamily="2" charset="-122"/>
                <a:ea typeface="华文楷体" panose="02010600040101010101" pitchFamily="2" charset="-122"/>
              </a:rPr>
              <a:t>个训练参数，</a:t>
            </a:r>
            <a:r>
              <a:rPr lang="en-US" altLang="zh-CN" dirty="0">
                <a:solidFill>
                  <a:srgbClr val="4D4D4D"/>
                </a:solidFill>
                <a:latin typeface="华文楷体" panose="02010600040101010101" pitchFamily="2" charset="-122"/>
                <a:ea typeface="华文楷体" panose="02010600040101010101" pitchFamily="2" charset="-122"/>
              </a:rPr>
              <a:t>340,908</a:t>
            </a:r>
            <a:r>
              <a:rPr lang="zh-CN" altLang="en-US" dirty="0">
                <a:solidFill>
                  <a:srgbClr val="4D4D4D"/>
                </a:solidFill>
                <a:latin typeface="华文楷体" panose="02010600040101010101" pitchFamily="2" charset="-122"/>
                <a:ea typeface="华文楷体" panose="02010600040101010101" pitchFamily="2" charset="-122"/>
              </a:rPr>
              <a:t>个连接</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4023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766971" y="914759"/>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dirty="0" smtClean="0"/>
              <a:t>Convolutional NNs: </a:t>
            </a:r>
            <a:r>
              <a:rPr lang="en-US" dirty="0" err="1" smtClean="0"/>
              <a:t>AlexNet</a:t>
            </a:r>
            <a:r>
              <a:rPr lang="en-US" dirty="0" smtClean="0"/>
              <a:t> (2012): trained on 200 GB of ImageNet Data</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sp>
        <p:nvSpPr>
          <p:cNvPr id="7" name="Title 1"/>
          <p:cNvSpPr>
            <a:spLocks noGrp="1"/>
          </p:cNvSpPr>
          <p:nvPr>
            <p:ph type="title"/>
          </p:nvPr>
        </p:nvSpPr>
        <p:spPr>
          <a:xfrm>
            <a:off x="457200" y="1"/>
            <a:ext cx="8229600" cy="914758"/>
          </a:xfrm>
        </p:spPr>
        <p:txBody>
          <a:bodyPr>
            <a:normAutofit/>
          </a:bodyPr>
          <a:lstStyle/>
          <a:p>
            <a:r>
              <a:rPr lang="en-US" sz="3600" dirty="0" smtClean="0">
                <a:solidFill>
                  <a:schemeClr val="bg1"/>
                </a:solidFill>
              </a:rPr>
              <a:t>Milestones2: Image Classification</a:t>
            </a:r>
            <a:endParaRPr lang="en-US" dirty="0">
              <a:solidFill>
                <a:schemeClr val="bg1"/>
              </a:solidFill>
            </a:endParaRPr>
          </a:p>
        </p:txBody>
      </p:sp>
      <p:grpSp>
        <p:nvGrpSpPr>
          <p:cNvPr id="2" name="Group 1"/>
          <p:cNvGrpSpPr/>
          <p:nvPr/>
        </p:nvGrpSpPr>
        <p:grpSpPr>
          <a:xfrm>
            <a:off x="4548890" y="3831721"/>
            <a:ext cx="3981450" cy="2059635"/>
            <a:chOff x="4895850" y="1419071"/>
            <a:chExt cx="3981450" cy="2059635"/>
          </a:xfrm>
        </p:grpSpPr>
        <p:pic>
          <p:nvPicPr>
            <p:cNvPr id="8" name="Picture 2" descr="https://pbs.twimg.com/media/B1IiCUrIMAAofU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155" y="1419071"/>
              <a:ext cx="3086870" cy="20596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6593590" y="2313233"/>
              <a:ext cx="198845" cy="200739"/>
            </a:xfrm>
            <a:prstGeom prst="ellipse">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9" idx="2"/>
            </p:cNvCxnSpPr>
            <p:nvPr/>
          </p:nvCxnSpPr>
          <p:spPr>
            <a:xfrm flipH="1" flipV="1">
              <a:off x="4895850" y="2312065"/>
              <a:ext cx="1697740" cy="101538"/>
            </a:xfrm>
            <a:prstGeom prst="line">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355725" y="2893098"/>
              <a:ext cx="3483555" cy="1169"/>
            </a:xfrm>
            <a:prstGeom prst="line">
              <a:avLst/>
            </a:prstGeom>
            <a:ln w="1905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705885" y="2313233"/>
              <a:ext cx="76040" cy="581034"/>
            </a:xfrm>
            <a:prstGeom prst="line">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062380" y="1788845"/>
              <a:ext cx="1814920" cy="523220"/>
            </a:xfrm>
            <a:prstGeom prst="rect">
              <a:avLst/>
            </a:prstGeom>
            <a:noFill/>
          </p:spPr>
          <p:txBody>
            <a:bodyPr wrap="none" rtlCol="0">
              <a:spAutoFit/>
            </a:bodyPr>
            <a:lstStyle/>
            <a:p>
              <a:r>
                <a:rPr lang="en-US" sz="1400" dirty="0" smtClean="0"/>
                <a:t>Human performance</a:t>
              </a:r>
              <a:br>
                <a:rPr lang="en-US" sz="1400" dirty="0" smtClean="0"/>
              </a:br>
              <a:r>
                <a:rPr lang="en-US" sz="1400" dirty="0" smtClean="0"/>
                <a:t>5.1% error</a:t>
              </a:r>
              <a:endParaRPr lang="en-US" sz="1400" dirty="0"/>
            </a:p>
          </p:txBody>
        </p:sp>
        <p:cxnSp>
          <p:nvCxnSpPr>
            <p:cNvPr id="14" name="Straight Connector 13"/>
            <p:cNvCxnSpPr/>
            <p:nvPr/>
          </p:nvCxnSpPr>
          <p:spPr>
            <a:xfrm>
              <a:off x="7901940" y="2823391"/>
              <a:ext cx="975360" cy="139415"/>
            </a:xfrm>
            <a:prstGeom prst="lin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grpSp>
      <p:pic>
        <p:nvPicPr>
          <p:cNvPr id="3074" name="Picture 2" descr="http://rodrigob.github.io/are_we_there_yet/build/images/stl_10.png?13630850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97" y="2171212"/>
            <a:ext cx="3641141" cy="36464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gimg2.baidu.com/image_search/src=http%3A%2F%2F5b0988e595225.cdn.sohucs.com%2Fimages%2F20180125%2Fb63621b89d5641988340d46b4f3a0aff.png&amp;refer=http%3A%2F%2F5b0988e595225.cdn.sohucs.com&amp;app=2002&amp;size=f9999,10000&amp;q=a80&amp;n=0&amp;g=0n&amp;fmt=jpeg?sec=1614307794&amp;t=b30fc53854e55965c9a06f6976562d4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070" y="4032200"/>
            <a:ext cx="4617720" cy="24152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flipH="1">
            <a:off x="5797972" y="4225561"/>
            <a:ext cx="511833" cy="76441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690138" y="3994456"/>
            <a:ext cx="3186514" cy="276999"/>
          </a:xfrm>
          <a:prstGeom prst="rect">
            <a:avLst/>
          </a:prstGeom>
          <a:noFill/>
        </p:spPr>
        <p:txBody>
          <a:bodyPr wrap="square" rtlCol="0">
            <a:spAutoFit/>
          </a:bodyPr>
          <a:lstStyle/>
          <a:p>
            <a:r>
              <a:rPr lang="en-US" altLang="zh-CN" sz="1200" dirty="0" smtClean="0">
                <a:solidFill>
                  <a:srgbClr val="FF0000"/>
                </a:solidFill>
              </a:rPr>
              <a:t>Large error rate reduction due to Deep CNN</a:t>
            </a:r>
            <a:endParaRPr lang="zh-CN" altLang="en-US" sz="1200" dirty="0">
              <a:solidFill>
                <a:srgbClr val="FF0000"/>
              </a:solidFill>
            </a:endParaRPr>
          </a:p>
        </p:txBody>
      </p:sp>
      <p:sp>
        <p:nvSpPr>
          <p:cNvPr id="20" name="文本框 19"/>
          <p:cNvSpPr txBox="1"/>
          <p:nvPr/>
        </p:nvSpPr>
        <p:spPr>
          <a:xfrm>
            <a:off x="6967310" y="5994875"/>
            <a:ext cx="935310" cy="246221"/>
          </a:xfrm>
          <a:prstGeom prst="rect">
            <a:avLst/>
          </a:prstGeom>
          <a:noFill/>
        </p:spPr>
        <p:txBody>
          <a:bodyPr wrap="square" rtlCol="0">
            <a:spAutoFit/>
          </a:bodyPr>
          <a:lstStyle/>
          <a:p>
            <a:r>
              <a:rPr lang="en-US" altLang="zh-CN" sz="1000" b="1" dirty="0" err="1" smtClean="0"/>
              <a:t>ResNet</a:t>
            </a:r>
            <a:r>
              <a:rPr lang="en-US" altLang="zh-CN" sz="1000" b="1" dirty="0" smtClean="0"/>
              <a:t>(152)</a:t>
            </a:r>
            <a:endParaRPr lang="zh-CN" altLang="en-US" sz="1000" b="1" dirty="0"/>
          </a:p>
        </p:txBody>
      </p:sp>
      <p:sp>
        <p:nvSpPr>
          <p:cNvPr id="17" name="矩形 16"/>
          <p:cNvSpPr/>
          <p:nvPr/>
        </p:nvSpPr>
        <p:spPr>
          <a:xfrm>
            <a:off x="5318224" y="4989973"/>
            <a:ext cx="817853" cy="246221"/>
          </a:xfrm>
          <a:prstGeom prst="rect">
            <a:avLst/>
          </a:prstGeom>
        </p:spPr>
        <p:txBody>
          <a:bodyPr wrap="none">
            <a:spAutoFit/>
          </a:bodyPr>
          <a:lstStyle/>
          <a:p>
            <a:r>
              <a:rPr lang="en-US" altLang="zh-CN" sz="1000" b="1" dirty="0" err="1" smtClean="0"/>
              <a:t>AlexNet</a:t>
            </a:r>
            <a:r>
              <a:rPr lang="en-US" altLang="zh-CN" sz="1000" b="1" dirty="0" smtClean="0"/>
              <a:t>(8)</a:t>
            </a:r>
            <a:endParaRPr lang="zh-CN" altLang="en-US" sz="1000" dirty="0"/>
          </a:p>
        </p:txBody>
      </p:sp>
      <p:sp>
        <p:nvSpPr>
          <p:cNvPr id="18" name="矩形 17"/>
          <p:cNvSpPr/>
          <p:nvPr/>
        </p:nvSpPr>
        <p:spPr>
          <a:xfrm>
            <a:off x="5771208" y="5101107"/>
            <a:ext cx="894797" cy="553998"/>
          </a:xfrm>
          <a:prstGeom prst="rect">
            <a:avLst/>
          </a:prstGeom>
        </p:spPr>
        <p:txBody>
          <a:bodyPr wrap="none">
            <a:spAutoFit/>
          </a:bodyPr>
          <a:lstStyle/>
          <a:p>
            <a:r>
              <a:rPr lang="en-US" altLang="zh-CN" sz="1000" b="1" dirty="0" err="1" smtClean="0"/>
              <a:t>OverFeat</a:t>
            </a:r>
            <a:r>
              <a:rPr lang="en-US" altLang="zh-CN" sz="1000" b="1" dirty="0" smtClean="0"/>
              <a:t>(8)</a:t>
            </a:r>
          </a:p>
          <a:p>
            <a:r>
              <a:rPr lang="en-US" altLang="zh-CN" sz="1000" b="1" dirty="0"/>
              <a:t>ZFNET</a:t>
            </a:r>
            <a:endParaRPr lang="en-US" altLang="zh-CN" sz="1000" b="1" dirty="0" smtClean="0"/>
          </a:p>
          <a:p>
            <a:endParaRPr lang="zh-CN" altLang="en-US" sz="1000" dirty="0"/>
          </a:p>
        </p:txBody>
      </p:sp>
      <p:sp>
        <p:nvSpPr>
          <p:cNvPr id="19" name="矩形 18"/>
          <p:cNvSpPr/>
          <p:nvPr/>
        </p:nvSpPr>
        <p:spPr>
          <a:xfrm>
            <a:off x="6611937" y="4970119"/>
            <a:ext cx="1059906" cy="400110"/>
          </a:xfrm>
          <a:prstGeom prst="rect">
            <a:avLst/>
          </a:prstGeom>
        </p:spPr>
        <p:txBody>
          <a:bodyPr wrap="none">
            <a:spAutoFit/>
          </a:bodyPr>
          <a:lstStyle/>
          <a:p>
            <a:r>
              <a:rPr lang="en-US" altLang="zh-CN" sz="1000" b="1" dirty="0" smtClean="0"/>
              <a:t>VGG(19)/</a:t>
            </a:r>
          </a:p>
          <a:p>
            <a:r>
              <a:rPr lang="en-US" altLang="zh-CN" sz="1000" b="1" dirty="0" err="1" smtClean="0"/>
              <a:t>GoogleNet</a:t>
            </a:r>
            <a:r>
              <a:rPr lang="en-US" altLang="zh-CN" sz="1000" b="1" dirty="0" smtClean="0"/>
              <a:t>(22)</a:t>
            </a:r>
            <a:endParaRPr lang="zh-CN" altLang="en-US" sz="1000" dirty="0"/>
          </a:p>
        </p:txBody>
      </p:sp>
      <p:sp>
        <p:nvSpPr>
          <p:cNvPr id="25" name="文本框 24"/>
          <p:cNvSpPr txBox="1"/>
          <p:nvPr/>
        </p:nvSpPr>
        <p:spPr>
          <a:xfrm>
            <a:off x="8208690" y="5994875"/>
            <a:ext cx="935310" cy="246221"/>
          </a:xfrm>
          <a:prstGeom prst="rect">
            <a:avLst/>
          </a:prstGeom>
          <a:noFill/>
        </p:spPr>
        <p:txBody>
          <a:bodyPr wrap="square" rtlCol="0">
            <a:spAutoFit/>
          </a:bodyPr>
          <a:lstStyle/>
          <a:p>
            <a:r>
              <a:rPr lang="en-US" altLang="zh-CN" sz="1000" b="1" dirty="0" err="1" smtClean="0"/>
              <a:t>SENet</a:t>
            </a:r>
            <a:r>
              <a:rPr lang="en-US" altLang="zh-CN" sz="1000" b="1" dirty="0" smtClean="0"/>
              <a:t>(152)</a:t>
            </a:r>
            <a:endParaRPr lang="zh-CN" altLang="en-US" sz="1000" b="1" dirty="0"/>
          </a:p>
        </p:txBody>
      </p:sp>
      <p:pic>
        <p:nvPicPr>
          <p:cNvPr id="3" name="Picture 2" descr="https://images2017.cnblogs.com/blog/1093303/201802/1093303-20180217131643890-18836397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3543" y="2067473"/>
            <a:ext cx="5304924" cy="166192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746467" y="6462695"/>
            <a:ext cx="4572000" cy="253916"/>
          </a:xfrm>
          <a:prstGeom prst="rect">
            <a:avLst/>
          </a:prstGeom>
        </p:spPr>
        <p:txBody>
          <a:bodyPr>
            <a:spAutoFit/>
          </a:bodyPr>
          <a:lstStyle/>
          <a:p>
            <a:r>
              <a:rPr lang="en-US" altLang="zh-CN" sz="1050" b="1" i="1" dirty="0">
                <a:solidFill>
                  <a:srgbClr val="333333"/>
                </a:solidFill>
                <a:latin typeface="PingFang SC"/>
              </a:rPr>
              <a:t>ImageNet Large-Scale Visual Recognition Challenge</a:t>
            </a:r>
            <a:endParaRPr lang="zh-CN" altLang="en-US" sz="1050" b="1" i="1" dirty="0"/>
          </a:p>
        </p:txBody>
      </p:sp>
      <p:sp>
        <p:nvSpPr>
          <p:cNvPr id="16" name="矩形 15"/>
          <p:cNvSpPr/>
          <p:nvPr/>
        </p:nvSpPr>
        <p:spPr>
          <a:xfrm>
            <a:off x="5114084" y="1727408"/>
            <a:ext cx="3762568" cy="369332"/>
          </a:xfrm>
          <a:prstGeom prst="rect">
            <a:avLst/>
          </a:prstGeom>
        </p:spPr>
        <p:txBody>
          <a:bodyPr wrap="none">
            <a:spAutoFit/>
          </a:bodyPr>
          <a:lstStyle/>
          <a:p>
            <a:r>
              <a:rPr lang="zh-CN" altLang="en-US" dirty="0" smtClean="0">
                <a:solidFill>
                  <a:srgbClr val="4D4D4D"/>
                </a:solidFill>
                <a:latin typeface="华文楷体" panose="02010600040101010101" pitchFamily="2" charset="-122"/>
                <a:ea typeface="华文楷体" panose="02010600040101010101" pitchFamily="2" charset="-122"/>
              </a:rPr>
              <a:t>多伦多大学，</a:t>
            </a:r>
            <a:r>
              <a:rPr lang="en-US" altLang="zh-CN" dirty="0" smtClean="0">
                <a:solidFill>
                  <a:srgbClr val="4D4D4D"/>
                </a:solidFill>
                <a:latin typeface="华文楷体" panose="02010600040101010101" pitchFamily="2" charset="-122"/>
                <a:ea typeface="华文楷体" panose="02010600040101010101" pitchFamily="2" charset="-122"/>
              </a:rPr>
              <a:t>ImageNet LSVRC-2010</a:t>
            </a:r>
            <a:endParaRPr lang="zh-CN" altLang="en-US" dirty="0">
              <a:latin typeface="华文楷体" panose="02010600040101010101" pitchFamily="2" charset="-122"/>
              <a:ea typeface="华文楷体" panose="02010600040101010101" pitchFamily="2" charset="-122"/>
            </a:endParaRPr>
          </a:p>
        </p:txBody>
      </p:sp>
      <p:sp>
        <p:nvSpPr>
          <p:cNvPr id="21" name="矩形 20"/>
          <p:cNvSpPr/>
          <p:nvPr/>
        </p:nvSpPr>
        <p:spPr>
          <a:xfrm>
            <a:off x="3701" y="5932852"/>
            <a:ext cx="4572000" cy="646331"/>
          </a:xfrm>
          <a:prstGeom prst="rect">
            <a:avLst/>
          </a:prstGeom>
        </p:spPr>
        <p:txBody>
          <a:bodyPr>
            <a:spAutoFit/>
          </a:bodyPr>
          <a:lstStyle/>
          <a:p>
            <a:r>
              <a:rPr lang="en-US" altLang="zh-CN" dirty="0">
                <a:solidFill>
                  <a:srgbClr val="4D4D4D"/>
                </a:solidFill>
                <a:latin typeface="-apple-system"/>
              </a:rPr>
              <a:t>《ImageNet Classification with Deep Convolutional Neural Networks</a:t>
            </a:r>
            <a:r>
              <a:rPr lang="en-US" altLang="zh-CN" dirty="0" smtClean="0">
                <a:solidFill>
                  <a:srgbClr val="4D4D4D"/>
                </a:solidFill>
                <a:latin typeface="-apple-system"/>
              </a:rPr>
              <a:t>》,2012</a:t>
            </a:r>
            <a:endParaRPr lang="zh-CN" altLang="en-US" dirty="0"/>
          </a:p>
        </p:txBody>
      </p:sp>
    </p:spTree>
    <p:extLst>
      <p:ext uri="{BB962C8B-B14F-4D97-AF65-F5344CB8AC3E}">
        <p14:creationId xmlns:p14="http://schemas.microsoft.com/office/powerpoint/2010/main" val="2432814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ImageNet</a:t>
            </a:r>
            <a:endParaRPr lang="zh-CN" altLang="en-US" dirty="0"/>
          </a:p>
        </p:txBody>
      </p:sp>
      <p:pic>
        <p:nvPicPr>
          <p:cNvPr id="3074" name="Picture 2" descr="https://pic2.zhimg.com/80/v2-f73eb1f67d33bf4ba9595ef0f2d86712_1440w.jpg?source=1940ef5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3513" y="934720"/>
            <a:ext cx="4742815" cy="25756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vie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5123" y="4038600"/>
            <a:ext cx="4531783" cy="23583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pic4.zhimg.com/80/v2-1721142dfc947effbe1e9cc10054c4a2_1440w.jpg?source=1940ef5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675" y="2028083"/>
            <a:ext cx="4040130" cy="26990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pic1.zhimg.com/80/v2-73e98f7ae08a7afc142ddabafa91e62f_1440w.jpg?source=1940ef5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804" y="1277806"/>
            <a:ext cx="3678555" cy="26338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pic4.zhimg.com/80/v2-ca900b45e9cf1a1f73d45c87d8224bc9_1440w.jpg?source=1940ef5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55173" y="3987852"/>
            <a:ext cx="3628996" cy="272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92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33400" y="990600"/>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dirty="0" smtClean="0"/>
              <a:t>Recurrent Nets: LSTMs (1997):</a:t>
            </a:r>
          </a:p>
        </p:txBody>
      </p:sp>
      <p:sp>
        <p:nvSpPr>
          <p:cNvPr id="7" name="Title 1"/>
          <p:cNvSpPr>
            <a:spLocks noGrp="1"/>
          </p:cNvSpPr>
          <p:nvPr>
            <p:ph type="title"/>
          </p:nvPr>
        </p:nvSpPr>
        <p:spPr>
          <a:xfrm>
            <a:off x="457200" y="1"/>
            <a:ext cx="8229600" cy="914758"/>
          </a:xfrm>
        </p:spPr>
        <p:txBody>
          <a:bodyPr>
            <a:normAutofit/>
          </a:bodyPr>
          <a:lstStyle/>
          <a:p>
            <a:r>
              <a:rPr lang="en-US" sz="3600" dirty="0" smtClean="0">
                <a:solidFill>
                  <a:schemeClr val="bg1"/>
                </a:solidFill>
              </a:rPr>
              <a:t>Milestones3: Speech Recognition</a:t>
            </a:r>
            <a:endParaRPr lang="en-US" dirty="0">
              <a:solidFill>
                <a:schemeClr val="bg1"/>
              </a:solidFill>
            </a:endParaRPr>
          </a:p>
        </p:txBody>
      </p:sp>
      <p:pic>
        <p:nvPicPr>
          <p:cNvPr id="1030" name="Picture 6" descr="https://upload.wikimedia.org/wikipedia/commons/d/d5/Long_Short_Term_Memor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8725" y="1662931"/>
            <a:ext cx="3148012" cy="1798297"/>
          </a:xfrm>
          <a:prstGeom prst="rect">
            <a:avLst/>
          </a:prstGeom>
          <a:noFill/>
          <a:extLst>
            <a:ext uri="{909E8E84-426E-40DD-AFC4-6F175D3DCCD1}">
              <a14:hiddenFill xmlns:a14="http://schemas.microsoft.com/office/drawing/2010/main">
                <a:solidFill>
                  <a:srgbClr val="FFFFFF"/>
                </a:solidFill>
              </a14:hiddenFill>
            </a:ext>
          </a:extLst>
        </p:spPr>
      </p:pic>
      <p:pic>
        <p:nvPicPr>
          <p:cNvPr id="22" name="Shape 183"/>
          <p:cNvPicPr preferRelativeResize="0"/>
          <p:nvPr/>
        </p:nvPicPr>
        <p:blipFill>
          <a:blip r:embed="rId4">
            <a:alphaModFix/>
          </a:blip>
          <a:stretch>
            <a:fillRect/>
          </a:stretch>
        </p:blipFill>
        <p:spPr>
          <a:xfrm>
            <a:off x="4648200" y="1577206"/>
            <a:ext cx="3307160" cy="2147068"/>
          </a:xfrm>
          <a:prstGeom prst="rect">
            <a:avLst/>
          </a:prstGeom>
          <a:noFill/>
          <a:ln>
            <a:noFill/>
          </a:ln>
        </p:spPr>
      </p:pic>
      <p:pic>
        <p:nvPicPr>
          <p:cNvPr id="4098" name="Picture 2" descr="http://deliveryimages.acm.org/10.1145/2510000/2500887/figs/f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475" y="3971859"/>
            <a:ext cx="5667376" cy="253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436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33400" y="990600"/>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dirty="0" smtClean="0"/>
              <a:t>Sequence-to-sequence models with LSTMs and attention:</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Source Luong, Cho, Manning ACL Tutorial 2016. </a:t>
            </a:r>
          </a:p>
        </p:txBody>
      </p:sp>
      <p:sp>
        <p:nvSpPr>
          <p:cNvPr id="7" name="Title 1"/>
          <p:cNvSpPr>
            <a:spLocks noGrp="1"/>
          </p:cNvSpPr>
          <p:nvPr>
            <p:ph type="title"/>
          </p:nvPr>
        </p:nvSpPr>
        <p:spPr>
          <a:xfrm>
            <a:off x="457200" y="1"/>
            <a:ext cx="8229600" cy="914758"/>
          </a:xfrm>
        </p:spPr>
        <p:txBody>
          <a:bodyPr>
            <a:normAutofit/>
          </a:bodyPr>
          <a:lstStyle/>
          <a:p>
            <a:r>
              <a:rPr lang="en-US" sz="3600" dirty="0" smtClean="0">
                <a:solidFill>
                  <a:schemeClr val="bg1"/>
                </a:solidFill>
              </a:rPr>
              <a:t>Milestones4: Language Translation</a:t>
            </a:r>
            <a:endParaRPr lang="en-US" dirty="0">
              <a:solidFill>
                <a:schemeClr val="bg1"/>
              </a:solidFill>
            </a:endParaRPr>
          </a:p>
        </p:txBody>
      </p:sp>
      <p:pic>
        <p:nvPicPr>
          <p:cNvPr id="5122" name="Picture 2" descr="https://sites.google.com/site/acl16nmt/_/rsrc/1470287330561/home/nmt.png?height=225&amp;width=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 y="2019300"/>
            <a:ext cx="38100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1709737"/>
            <a:ext cx="3767372"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8536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54" y="-76200"/>
            <a:ext cx="8229600" cy="1066800"/>
          </a:xfrm>
        </p:spPr>
        <p:txBody>
          <a:bodyPr>
            <a:noAutofit/>
          </a:bodyPr>
          <a:lstStyle/>
          <a:p>
            <a:r>
              <a:rPr lang="en-US" sz="2800" dirty="0" smtClean="0">
                <a:solidFill>
                  <a:schemeClr val="bg1"/>
                </a:solidFill>
              </a:rPr>
              <a:t> </a:t>
            </a:r>
            <a:r>
              <a:rPr lang="en-US" sz="3200" dirty="0" smtClean="0">
                <a:solidFill>
                  <a:schemeClr val="bg1"/>
                </a:solidFill>
              </a:rPr>
              <a:t>Milestones5: Deep Reinforcement Learning</a:t>
            </a:r>
            <a:endParaRPr lang="en-US" sz="2800" dirty="0">
              <a:solidFill>
                <a:schemeClr val="bg1"/>
              </a:solidFill>
            </a:endParaRPr>
          </a:p>
        </p:txBody>
      </p:sp>
      <p:sp>
        <p:nvSpPr>
          <p:cNvPr id="3" name="Content Placeholder 2"/>
          <p:cNvSpPr>
            <a:spLocks noGrp="1"/>
          </p:cNvSpPr>
          <p:nvPr>
            <p:ph idx="1"/>
          </p:nvPr>
        </p:nvSpPr>
        <p:spPr>
          <a:xfrm>
            <a:off x="457200" y="1009650"/>
            <a:ext cx="8229600" cy="5229606"/>
          </a:xfrm>
        </p:spPr>
        <p:txBody>
          <a:bodyPr>
            <a:normAutofit/>
          </a:bodyPr>
          <a:lstStyle/>
          <a:p>
            <a:pPr marL="0" indent="0">
              <a:buNone/>
            </a:pPr>
            <a:r>
              <a:rPr lang="en-US" sz="2400" dirty="0" smtClean="0"/>
              <a:t>In 2013, Deep Mind’s  arcade player bests human expert on six Atar</a:t>
            </a:r>
            <a:r>
              <a:rPr lang="en-US" dirty="0" smtClean="0"/>
              <a:t>i Games. </a:t>
            </a:r>
            <a:r>
              <a:rPr lang="en-US" sz="2400" dirty="0" smtClean="0"/>
              <a:t>Acquired by Google in 2014,.</a:t>
            </a:r>
          </a:p>
          <a:p>
            <a:pPr marL="0" indent="0">
              <a:buNone/>
            </a:pPr>
            <a:endParaRPr lang="en-US" dirty="0"/>
          </a:p>
          <a:p>
            <a:pPr marL="0" indent="0">
              <a:buNone/>
            </a:pPr>
            <a:endParaRPr lang="en-US" sz="2400" dirty="0" smtClean="0"/>
          </a:p>
          <a:p>
            <a:pPr marL="0" indent="0">
              <a:buNone/>
            </a:pPr>
            <a:endParaRPr lang="en-US" dirty="0"/>
          </a:p>
          <a:p>
            <a:pPr marL="0" indent="0">
              <a:buNone/>
            </a:pPr>
            <a:endParaRPr lang="en-US" sz="2400" dirty="0" smtClean="0"/>
          </a:p>
          <a:p>
            <a:pPr marL="0" indent="0">
              <a:buNone/>
            </a:pPr>
            <a:endParaRPr lang="en-US" dirty="0"/>
          </a:p>
          <a:p>
            <a:pPr marL="0" indent="0">
              <a:buNone/>
            </a:pPr>
            <a:endParaRPr lang="en-US" sz="2400" dirty="0" smtClean="0"/>
          </a:p>
          <a:p>
            <a:pPr marL="0" indent="0">
              <a:buNone/>
            </a:pPr>
            <a:r>
              <a:rPr lang="en-US" dirty="0" smtClean="0"/>
              <a:t>In 2016, Deep Mind’s </a:t>
            </a:r>
          </a:p>
          <a:p>
            <a:pPr marL="0" indent="0">
              <a:buNone/>
            </a:pPr>
            <a:r>
              <a:rPr lang="en-US" dirty="0" err="1" smtClean="0"/>
              <a:t>alphaGo</a:t>
            </a:r>
            <a:r>
              <a:rPr lang="en-US" dirty="0" smtClean="0"/>
              <a:t> defeats former </a:t>
            </a:r>
            <a:r>
              <a:rPr lang="en-US" dirty="0"/>
              <a:t/>
            </a:r>
            <a:br>
              <a:rPr lang="en-US" dirty="0"/>
            </a:br>
            <a:r>
              <a:rPr lang="en-US" dirty="0" smtClean="0"/>
              <a:t>world champion Lee </a:t>
            </a:r>
            <a:r>
              <a:rPr lang="en-US" dirty="0" err="1" smtClean="0"/>
              <a:t>Sedol</a:t>
            </a:r>
            <a:r>
              <a:rPr lang="en-US" dirty="0" smtClean="0"/>
              <a:t> </a:t>
            </a:r>
            <a:r>
              <a:rPr lang="en-US" sz="2400" dirty="0" smtClean="0"/>
              <a:t> </a:t>
            </a:r>
          </a:p>
        </p:txBody>
      </p:sp>
      <p:sp>
        <p:nvSpPr>
          <p:cNvPr id="4" name="Slide Number Placeholder 3"/>
          <p:cNvSpPr>
            <a:spLocks noGrp="1"/>
          </p:cNvSpPr>
          <p:nvPr>
            <p:ph type="sldNum" sz="quarter" idx="12"/>
          </p:nvPr>
        </p:nvSpPr>
        <p:spPr/>
        <p:txBody>
          <a:bodyPr/>
          <a:lstStyle/>
          <a:p>
            <a:pPr>
              <a:defRPr/>
            </a:pPr>
            <a:fld id="{0F1B168B-89B1-DC47-90F1-28CE2F9126F7}" type="slidenum">
              <a:rPr lang="en-US" smtClean="0">
                <a:solidFill>
                  <a:prstClr val="black">
                    <a:tint val="75000"/>
                  </a:prstClr>
                </a:solidFill>
              </a:rPr>
              <a:pPr>
                <a:defRPr/>
              </a:pPr>
              <a:t>15</a:t>
            </a:fld>
            <a:endParaRPr lang="en-US" dirty="0">
              <a:solidFill>
                <a:prstClr val="black">
                  <a:tint val="75000"/>
                </a:prstClr>
              </a:solidFill>
            </a:endParaRPr>
          </a:p>
        </p:txBody>
      </p:sp>
      <p:pic>
        <p:nvPicPr>
          <p:cNvPr id="5122" name="Picture 2" descr="Convolutional_NN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8264" y="1871335"/>
            <a:ext cx="3133725" cy="23844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robohub.org/wp-content/uploads/2014/09/Deep_Mind_RL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424" y="2207896"/>
            <a:ext cx="2638425" cy="152676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https://i.guim.co.uk/img/media/61fbcefd19f7b46a81950b78d164299741082d89/844_1528_3013_1808/master/3013.jpg?w=620&amp;q=55&amp;auto=format&amp;usm=12&amp;fit=max&amp;s=ee690bf09c7702c4ddf8814b8604f80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i.guim.co.uk/img/media/61fbcefd19f7b46a81950b78d164299741082d89/844_1528_3013_1808/master/3013.jpg?w=620&amp;q=55&amp;auto=format&amp;usm=12&amp;fit=max&amp;s=ee690bf09c7702c4ddf8814b8604f80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i.guim.co.uk/img/media/61fbcefd19f7b46a81950b78d164299741082d89/844_1528_3013_1808/master/3013.jpg?w=620&amp;q=55&amp;auto=format&amp;usm=12&amp;fit=max&amp;s=ee690bf09c7702c4ddf8814b8604f80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Go player Lee Sedol, seated right, reviews the game after losing to Alpha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http://img.etimg.com/photo/51382009/cha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3424" y="4255767"/>
            <a:ext cx="3863406" cy="250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07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103262" y="1600200"/>
            <a:ext cx="4073420" cy="4498756"/>
          </a:xfrm>
          <a:prstGeom prst="rect">
            <a:avLst/>
          </a:prstGeom>
        </p:spPr>
      </p:pic>
    </p:spTree>
    <p:extLst>
      <p:ext uri="{BB962C8B-B14F-4D97-AF65-F5344CB8AC3E}">
        <p14:creationId xmlns:p14="http://schemas.microsoft.com/office/powerpoint/2010/main" val="8072704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33400" y="1352550"/>
            <a:ext cx="8229600" cy="489584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dirty="0" smtClean="0"/>
          </a:p>
        </p:txBody>
      </p:sp>
      <p:sp>
        <p:nvSpPr>
          <p:cNvPr id="7" name="Title 1"/>
          <p:cNvSpPr>
            <a:spLocks noGrp="1"/>
          </p:cNvSpPr>
          <p:nvPr>
            <p:ph type="title"/>
          </p:nvPr>
        </p:nvSpPr>
        <p:spPr>
          <a:xfrm>
            <a:off x="457200" y="1"/>
            <a:ext cx="8229600" cy="914758"/>
          </a:xfrm>
        </p:spPr>
        <p:txBody>
          <a:bodyPr/>
          <a:lstStyle/>
          <a:p>
            <a:r>
              <a:rPr lang="en-US" sz="3600" dirty="0" smtClean="0">
                <a:solidFill>
                  <a:schemeClr val="bg1"/>
                </a:solidFill>
              </a:rPr>
              <a:t>Deep Learning: Is it Hype or Hope? </a:t>
            </a:r>
            <a:endParaRPr lang="en-US" dirty="0">
              <a:solidFill>
                <a:schemeClr val="bg1"/>
              </a:solidFill>
            </a:endParaRPr>
          </a:p>
        </p:txBody>
      </p:sp>
    </p:spTree>
    <p:extLst>
      <p:ext uri="{BB962C8B-B14F-4D97-AF65-F5344CB8AC3E}">
        <p14:creationId xmlns:p14="http://schemas.microsoft.com/office/powerpoint/2010/main" val="9437554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33400" y="1352550"/>
            <a:ext cx="8229600" cy="489584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3200" dirty="0" smtClean="0"/>
              <a:t>Yes !</a:t>
            </a:r>
          </a:p>
        </p:txBody>
      </p:sp>
      <p:sp>
        <p:nvSpPr>
          <p:cNvPr id="7" name="Title 1"/>
          <p:cNvSpPr>
            <a:spLocks noGrp="1"/>
          </p:cNvSpPr>
          <p:nvPr>
            <p:ph type="title"/>
          </p:nvPr>
        </p:nvSpPr>
        <p:spPr>
          <a:xfrm>
            <a:off x="457200" y="1"/>
            <a:ext cx="8229600" cy="914758"/>
          </a:xfrm>
        </p:spPr>
        <p:txBody>
          <a:bodyPr/>
          <a:lstStyle/>
          <a:p>
            <a:r>
              <a:rPr lang="en-US" sz="3600" dirty="0" smtClean="0">
                <a:solidFill>
                  <a:schemeClr val="bg1"/>
                </a:solidFill>
              </a:rPr>
              <a:t>Deep Learning: Is it Hype or Hope? </a:t>
            </a:r>
            <a:endParaRPr lang="en-US" dirty="0">
              <a:solidFill>
                <a:schemeClr val="bg1"/>
              </a:solidFill>
            </a:endParaRPr>
          </a:p>
        </p:txBody>
      </p:sp>
    </p:spTree>
    <p:extLst>
      <p:ext uri="{BB962C8B-B14F-4D97-AF65-F5344CB8AC3E}">
        <p14:creationId xmlns:p14="http://schemas.microsoft.com/office/powerpoint/2010/main" val="3978515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54" y="-76200"/>
            <a:ext cx="8229600" cy="1066800"/>
          </a:xfrm>
        </p:spPr>
        <p:txBody>
          <a:bodyPr>
            <a:noAutofit/>
          </a:bodyPr>
          <a:lstStyle/>
          <a:p>
            <a:r>
              <a:rPr lang="en-US" sz="3200" dirty="0" smtClean="0">
                <a:solidFill>
                  <a:schemeClr val="bg1"/>
                </a:solidFill>
              </a:rPr>
              <a:t>Learning about Deep Neural Networks</a:t>
            </a:r>
            <a:endParaRPr lang="en-US" sz="3200" dirty="0">
              <a:solidFill>
                <a:schemeClr val="bg1"/>
              </a:solidFill>
            </a:endParaRPr>
          </a:p>
        </p:txBody>
      </p:sp>
      <p:sp>
        <p:nvSpPr>
          <p:cNvPr id="3" name="Content Placeholder 2"/>
          <p:cNvSpPr>
            <a:spLocks noGrp="1"/>
          </p:cNvSpPr>
          <p:nvPr>
            <p:ph idx="1"/>
          </p:nvPr>
        </p:nvSpPr>
        <p:spPr>
          <a:xfrm>
            <a:off x="457200" y="1257300"/>
            <a:ext cx="8229600" cy="4981956"/>
          </a:xfrm>
        </p:spPr>
        <p:txBody>
          <a:bodyPr>
            <a:normAutofit/>
          </a:bodyPr>
          <a:lstStyle/>
          <a:p>
            <a:pPr marL="0" indent="0">
              <a:buNone/>
            </a:pPr>
            <a:r>
              <a:rPr lang="en-US" dirty="0" smtClean="0"/>
              <a:t>Yann </a:t>
            </a:r>
            <a:r>
              <a:rPr lang="en-US" dirty="0" err="1" smtClean="0"/>
              <a:t>Lecun</a:t>
            </a:r>
            <a:r>
              <a:rPr lang="en-US" dirty="0" smtClean="0"/>
              <a:t> quote: DNNs require: “an </a:t>
            </a:r>
            <a:r>
              <a:rPr lang="en-US" dirty="0"/>
              <a:t>interplay between intuitive insights, theoretical modeling, practical implementations, empirical studies, and scientific </a:t>
            </a:r>
            <a:r>
              <a:rPr lang="en-US" dirty="0" smtClean="0"/>
              <a:t>analyses”</a:t>
            </a:r>
          </a:p>
          <a:p>
            <a:pPr marL="0" indent="0">
              <a:buNone/>
            </a:pPr>
            <a:endParaRPr lang="en-US" dirty="0"/>
          </a:p>
          <a:p>
            <a:pPr marL="0" indent="0">
              <a:buNone/>
            </a:pPr>
            <a:r>
              <a:rPr lang="en-US" dirty="0" smtClean="0"/>
              <a:t>i.e. there isn’t a framework or core set of principles to explain everything (c.f. graphical models for machine learning).</a:t>
            </a:r>
          </a:p>
          <a:p>
            <a:pPr marL="0" indent="0">
              <a:buNone/>
            </a:pPr>
            <a:endParaRPr lang="en-US" dirty="0"/>
          </a:p>
          <a:p>
            <a:pPr marL="0" indent="0">
              <a:buNone/>
            </a:pPr>
            <a:r>
              <a:rPr lang="en-US" dirty="0" smtClean="0"/>
              <a:t>We try to cover the ground in </a:t>
            </a:r>
            <a:r>
              <a:rPr lang="en-US" dirty="0" err="1" smtClean="0"/>
              <a:t>Lecun’s</a:t>
            </a:r>
            <a:r>
              <a:rPr lang="en-US" dirty="0" smtClean="0"/>
              <a:t> quote.  </a:t>
            </a:r>
            <a:endParaRPr lang="en-US" dirty="0"/>
          </a:p>
          <a:p>
            <a:pPr marL="0" indent="0">
              <a:buNone/>
            </a:pPr>
            <a:endParaRPr lang="en-US" sz="2400" dirty="0" smtClean="0"/>
          </a:p>
        </p:txBody>
      </p:sp>
      <p:sp>
        <p:nvSpPr>
          <p:cNvPr id="4" name="Slide Number Placeholder 3"/>
          <p:cNvSpPr>
            <a:spLocks noGrp="1"/>
          </p:cNvSpPr>
          <p:nvPr>
            <p:ph type="sldNum" sz="quarter" idx="12"/>
          </p:nvPr>
        </p:nvSpPr>
        <p:spPr/>
        <p:txBody>
          <a:bodyPr/>
          <a:lstStyle/>
          <a:p>
            <a:pPr>
              <a:defRPr/>
            </a:pPr>
            <a:fld id="{0F1B168B-89B1-DC47-90F1-28CE2F9126F7}" type="slidenum">
              <a:rPr lang="en-US" smtClean="0">
                <a:solidFill>
                  <a:prstClr val="black">
                    <a:tint val="75000"/>
                  </a:prstClr>
                </a:solidFill>
              </a:rPr>
              <a:pPr>
                <a:defRPr/>
              </a:pPr>
              <a:t>19</a:t>
            </a:fld>
            <a:endParaRPr lang="en-US" dirty="0">
              <a:solidFill>
                <a:prstClr val="black">
                  <a:tint val="75000"/>
                </a:prstClr>
              </a:solidFill>
            </a:endParaRPr>
          </a:p>
        </p:txBody>
      </p:sp>
    </p:spTree>
    <p:extLst>
      <p:ext uri="{BB962C8B-B14F-4D97-AF65-F5344CB8AC3E}">
        <p14:creationId xmlns:p14="http://schemas.microsoft.com/office/powerpoint/2010/main" val="1000752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8" name="组合 7"/>
          <p:cNvGrpSpPr/>
          <p:nvPr/>
        </p:nvGrpSpPr>
        <p:grpSpPr>
          <a:xfrm>
            <a:off x="78011" y="1709531"/>
            <a:ext cx="6760111" cy="4621696"/>
            <a:chOff x="387626" y="1699591"/>
            <a:chExt cx="6818244" cy="4621696"/>
          </a:xfrm>
          <a:solidFill>
            <a:schemeClr val="tx2">
              <a:lumMod val="20000"/>
              <a:lumOff val="80000"/>
            </a:schemeClr>
          </a:solidFill>
        </p:grpSpPr>
        <p:sp>
          <p:nvSpPr>
            <p:cNvPr id="4" name="椭圆 3"/>
            <p:cNvSpPr/>
            <p:nvPr/>
          </p:nvSpPr>
          <p:spPr>
            <a:xfrm>
              <a:off x="387626" y="1699591"/>
              <a:ext cx="6818244" cy="4621696"/>
            </a:xfrm>
            <a:prstGeom prst="ellipse">
              <a:avLst/>
            </a:prstGeom>
            <a:grp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文本框 6"/>
            <p:cNvSpPr txBox="1"/>
            <p:nvPr/>
          </p:nvSpPr>
          <p:spPr>
            <a:xfrm>
              <a:off x="1510748" y="2757282"/>
              <a:ext cx="572593" cy="584775"/>
            </a:xfrm>
            <a:prstGeom prst="rect">
              <a:avLst/>
            </a:prstGeom>
            <a:grpFill/>
          </p:spPr>
          <p:txBody>
            <a:bodyPr wrap="none" rtlCol="0">
              <a:spAutoFit/>
            </a:bodyPr>
            <a:lstStyle/>
            <a:p>
              <a:r>
                <a:rPr lang="en-US" altLang="zh-CN" sz="3200" dirty="0" smtClean="0"/>
                <a:t>AI</a:t>
              </a:r>
              <a:endParaRPr lang="zh-CN" altLang="en-US" sz="3200" dirty="0"/>
            </a:p>
          </p:txBody>
        </p:sp>
      </p:grpSp>
      <p:grpSp>
        <p:nvGrpSpPr>
          <p:cNvPr id="12" name="组合 11"/>
          <p:cNvGrpSpPr/>
          <p:nvPr/>
        </p:nvGrpSpPr>
        <p:grpSpPr>
          <a:xfrm>
            <a:off x="2084058" y="2627244"/>
            <a:ext cx="4495801" cy="3299791"/>
            <a:chOff x="2393673" y="2617304"/>
            <a:chExt cx="4495801" cy="3299791"/>
          </a:xfrm>
          <a:solidFill>
            <a:schemeClr val="accent2">
              <a:lumMod val="40000"/>
              <a:lumOff val="60000"/>
            </a:schemeClr>
          </a:solidFill>
        </p:grpSpPr>
        <p:sp>
          <p:nvSpPr>
            <p:cNvPr id="5" name="椭圆 4"/>
            <p:cNvSpPr/>
            <p:nvPr/>
          </p:nvSpPr>
          <p:spPr>
            <a:xfrm>
              <a:off x="2393673" y="2617304"/>
              <a:ext cx="4495801" cy="3299791"/>
            </a:xfrm>
            <a:prstGeom prst="ellipse">
              <a:avLst/>
            </a:prstGeom>
            <a:grp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sp>
          <p:nvSpPr>
            <p:cNvPr id="10" name="文本框 9"/>
            <p:cNvSpPr txBox="1"/>
            <p:nvPr/>
          </p:nvSpPr>
          <p:spPr>
            <a:xfrm>
              <a:off x="3274944" y="3458817"/>
              <a:ext cx="612668" cy="461665"/>
            </a:xfrm>
            <a:prstGeom prst="rect">
              <a:avLst/>
            </a:prstGeom>
            <a:grpFill/>
          </p:spPr>
          <p:txBody>
            <a:bodyPr wrap="none" rtlCol="0">
              <a:spAutoFit/>
            </a:bodyPr>
            <a:lstStyle/>
            <a:p>
              <a:r>
                <a:rPr lang="en-US" altLang="zh-CN" sz="2400" dirty="0" smtClean="0"/>
                <a:t>ML</a:t>
              </a:r>
              <a:endParaRPr lang="zh-CN" altLang="en-US" sz="2400" dirty="0"/>
            </a:p>
          </p:txBody>
        </p:sp>
      </p:grpSp>
      <p:grpSp>
        <p:nvGrpSpPr>
          <p:cNvPr id="13" name="组合 12"/>
          <p:cNvGrpSpPr/>
          <p:nvPr/>
        </p:nvGrpSpPr>
        <p:grpSpPr>
          <a:xfrm>
            <a:off x="3297387" y="3315796"/>
            <a:ext cx="3108614" cy="2264762"/>
            <a:chOff x="3607002" y="3305856"/>
            <a:chExt cx="3108614" cy="2264762"/>
          </a:xfrm>
          <a:solidFill>
            <a:schemeClr val="accent3">
              <a:lumMod val="60000"/>
              <a:lumOff val="40000"/>
            </a:schemeClr>
          </a:solidFill>
        </p:grpSpPr>
        <p:sp>
          <p:nvSpPr>
            <p:cNvPr id="6" name="椭圆 5"/>
            <p:cNvSpPr/>
            <p:nvPr/>
          </p:nvSpPr>
          <p:spPr>
            <a:xfrm rot="20108149">
              <a:off x="3607002" y="3305856"/>
              <a:ext cx="3108614" cy="2264762"/>
            </a:xfrm>
            <a:prstGeom prst="ellipse">
              <a:avLst/>
            </a:prstGeom>
            <a:grp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文本框 10"/>
            <p:cNvSpPr txBox="1"/>
            <p:nvPr/>
          </p:nvSpPr>
          <p:spPr>
            <a:xfrm>
              <a:off x="5014292" y="4010439"/>
              <a:ext cx="644728" cy="523220"/>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2800" dirty="0" smtClean="0"/>
                <a:t>DL</a:t>
              </a:r>
              <a:endParaRPr lang="zh-CN" altLang="en-US" sz="2800" dirty="0"/>
            </a:p>
          </p:txBody>
        </p:sp>
      </p:grpSp>
      <p:sp>
        <p:nvSpPr>
          <p:cNvPr id="14" name="矩形 13"/>
          <p:cNvSpPr/>
          <p:nvPr/>
        </p:nvSpPr>
        <p:spPr>
          <a:xfrm>
            <a:off x="78011" y="222804"/>
            <a:ext cx="3700052" cy="584775"/>
          </a:xfrm>
          <a:prstGeom prst="rect">
            <a:avLst/>
          </a:prstGeom>
        </p:spPr>
        <p:txBody>
          <a:bodyPr wrap="none">
            <a:spAutoFit/>
          </a:bodyPr>
          <a:lstStyle/>
          <a:p>
            <a:r>
              <a:rPr lang="en-US" altLang="zh-CN" sz="3200" b="1" kern="100" dirty="0" smtClean="0">
                <a:solidFill>
                  <a:schemeClr val="bg1"/>
                </a:solidFill>
                <a:latin typeface="宋体" panose="02010600030101010101" pitchFamily="2" charset="-122"/>
                <a:cs typeface="Times New Roman" panose="02020603050405020304" pitchFamily="18" charset="0"/>
              </a:rPr>
              <a:t>1.Course </a:t>
            </a:r>
            <a:r>
              <a:rPr lang="en-US" altLang="zh-CN" sz="3200" b="1" kern="100" dirty="0">
                <a:solidFill>
                  <a:schemeClr val="bg1"/>
                </a:solidFill>
                <a:latin typeface="宋体" panose="02010600030101010101" pitchFamily="2" charset="-122"/>
                <a:cs typeface="Times New Roman" panose="02020603050405020304" pitchFamily="18" charset="0"/>
              </a:rPr>
              <a:t>Overview</a:t>
            </a:r>
            <a:endParaRPr lang="zh-CN" altLang="en-US" sz="3200" b="1" dirty="0">
              <a:solidFill>
                <a:schemeClr val="bg1"/>
              </a:solidFill>
            </a:endParaRPr>
          </a:p>
        </p:txBody>
      </p:sp>
      <p:grpSp>
        <p:nvGrpSpPr>
          <p:cNvPr id="16" name="组合 15"/>
          <p:cNvGrpSpPr/>
          <p:nvPr/>
        </p:nvGrpSpPr>
        <p:grpSpPr>
          <a:xfrm>
            <a:off x="5349560" y="2241141"/>
            <a:ext cx="3723581" cy="4071995"/>
            <a:chOff x="1566094" y="1129966"/>
            <a:chExt cx="5543878" cy="4783019"/>
          </a:xfrm>
          <a:noFill/>
        </p:grpSpPr>
        <p:sp>
          <p:nvSpPr>
            <p:cNvPr id="17" name="椭圆 16"/>
            <p:cNvSpPr/>
            <p:nvPr/>
          </p:nvSpPr>
          <p:spPr>
            <a:xfrm>
              <a:off x="1566094" y="1129966"/>
              <a:ext cx="5543878" cy="4783019"/>
            </a:xfrm>
            <a:prstGeom prst="ellipse">
              <a:avLst/>
            </a:prstGeom>
            <a:grp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338032" y="3196376"/>
              <a:ext cx="1680687" cy="686884"/>
            </a:xfrm>
            <a:prstGeom prst="rect">
              <a:avLst/>
            </a:prstGeom>
            <a:grpFill/>
          </p:spPr>
          <p:txBody>
            <a:bodyPr wrap="square" rtlCol="0">
              <a:spAutoFit/>
            </a:bodyPr>
            <a:lstStyle/>
            <a:p>
              <a:r>
                <a:rPr lang="en-US" altLang="zh-CN" sz="3200" dirty="0" smtClean="0"/>
                <a:t>NN</a:t>
              </a:r>
              <a:endParaRPr lang="zh-CN" altLang="en-US" sz="3200" dirty="0"/>
            </a:p>
          </p:txBody>
        </p:sp>
      </p:grpSp>
    </p:spTree>
    <p:extLst>
      <p:ext uri="{BB962C8B-B14F-4D97-AF65-F5344CB8AC3E}">
        <p14:creationId xmlns:p14="http://schemas.microsoft.com/office/powerpoint/2010/main" val="261821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54" y="-76200"/>
            <a:ext cx="8229600" cy="1066800"/>
          </a:xfrm>
        </p:spPr>
        <p:txBody>
          <a:bodyPr>
            <a:noAutofit/>
          </a:bodyPr>
          <a:lstStyle/>
          <a:p>
            <a:r>
              <a:rPr lang="en-US" sz="3200" dirty="0" smtClean="0">
                <a:solidFill>
                  <a:schemeClr val="bg1"/>
                </a:solidFill>
              </a:rPr>
              <a:t>This Course (please interrupt with questions)</a:t>
            </a:r>
            <a:endParaRPr lang="en-US" sz="3200" dirty="0">
              <a:solidFill>
                <a:schemeClr val="bg1"/>
              </a:solidFill>
            </a:endParaRPr>
          </a:p>
        </p:txBody>
      </p:sp>
      <p:sp>
        <p:nvSpPr>
          <p:cNvPr id="3" name="Content Placeholder 2"/>
          <p:cNvSpPr>
            <a:spLocks noGrp="1"/>
          </p:cNvSpPr>
          <p:nvPr>
            <p:ph idx="1"/>
          </p:nvPr>
        </p:nvSpPr>
        <p:spPr>
          <a:xfrm>
            <a:off x="457200" y="1257300"/>
            <a:ext cx="8229600" cy="4981956"/>
          </a:xfrm>
        </p:spPr>
        <p:txBody>
          <a:bodyPr>
            <a:normAutofit/>
          </a:bodyPr>
          <a:lstStyle/>
          <a:p>
            <a:pPr marL="0" indent="0">
              <a:buNone/>
            </a:pPr>
            <a:r>
              <a:rPr lang="en-US" dirty="0" smtClean="0"/>
              <a:t>Goals:</a:t>
            </a:r>
          </a:p>
          <a:p>
            <a:r>
              <a:rPr lang="en-US" dirty="0" smtClean="0"/>
              <a:t>Introduce deep learning to a broad audience.</a:t>
            </a:r>
          </a:p>
          <a:p>
            <a:r>
              <a:rPr lang="en-US" dirty="0" smtClean="0"/>
              <a:t>Review principles and techniques (incl. visualization) for understanding deep networks.</a:t>
            </a:r>
          </a:p>
          <a:p>
            <a:r>
              <a:rPr lang="en-US" dirty="0" smtClean="0"/>
              <a:t>Develop skill at designing networks for applications.</a:t>
            </a:r>
          </a:p>
          <a:p>
            <a:endParaRPr lang="en-US" dirty="0"/>
          </a:p>
          <a:p>
            <a:pPr marL="0" indent="0">
              <a:buNone/>
            </a:pPr>
            <a:r>
              <a:rPr lang="en-US" dirty="0" smtClean="0"/>
              <a:t>Materials:</a:t>
            </a:r>
          </a:p>
          <a:p>
            <a:r>
              <a:rPr lang="en-US" dirty="0" smtClean="0"/>
              <a:t>Book(s)</a:t>
            </a:r>
          </a:p>
          <a:p>
            <a:r>
              <a:rPr lang="en-US" dirty="0" smtClean="0"/>
              <a:t>Notes</a:t>
            </a:r>
          </a:p>
          <a:p>
            <a:r>
              <a:rPr lang="en-US" dirty="0" smtClean="0"/>
              <a:t>Lectures</a:t>
            </a:r>
          </a:p>
          <a:p>
            <a:r>
              <a:rPr lang="en-US" dirty="0" smtClean="0"/>
              <a:t>Visualizations</a:t>
            </a:r>
            <a:endParaRPr lang="en-US" dirty="0"/>
          </a:p>
          <a:p>
            <a:pPr marL="0" indent="0">
              <a:buNone/>
            </a:pPr>
            <a:endParaRPr lang="en-US" sz="2400" dirty="0" smtClean="0"/>
          </a:p>
        </p:txBody>
      </p:sp>
      <p:sp>
        <p:nvSpPr>
          <p:cNvPr id="4" name="Slide Number Placeholder 3"/>
          <p:cNvSpPr>
            <a:spLocks noGrp="1"/>
          </p:cNvSpPr>
          <p:nvPr>
            <p:ph type="sldNum" sz="quarter" idx="12"/>
          </p:nvPr>
        </p:nvSpPr>
        <p:spPr/>
        <p:txBody>
          <a:bodyPr/>
          <a:lstStyle/>
          <a:p>
            <a:pPr>
              <a:defRPr/>
            </a:pPr>
            <a:fld id="{0F1B168B-89B1-DC47-90F1-28CE2F9126F7}" type="slidenum">
              <a:rPr lang="en-US" smtClean="0">
                <a:solidFill>
                  <a:prstClr val="black">
                    <a:tint val="75000"/>
                  </a:prstClr>
                </a:solidFill>
              </a:rPr>
              <a:pPr>
                <a:defRPr/>
              </a:pPr>
              <a:t>20</a:t>
            </a:fld>
            <a:endParaRPr lang="en-US" dirty="0">
              <a:solidFill>
                <a:prstClr val="black">
                  <a:tint val="75000"/>
                </a:prstClr>
              </a:solidFill>
            </a:endParaRPr>
          </a:p>
        </p:txBody>
      </p:sp>
    </p:spTree>
    <p:extLst>
      <p:ext uri="{BB962C8B-B14F-4D97-AF65-F5344CB8AC3E}">
        <p14:creationId xmlns:p14="http://schemas.microsoft.com/office/powerpoint/2010/main" val="4146653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spcBef>
                <a:spcPts val="1200"/>
              </a:spcBef>
            </a:pPr>
            <a:r>
              <a:rPr lang="en-US" altLang="zh-CN" dirty="0"/>
              <a:t>Course </a:t>
            </a:r>
            <a:r>
              <a:rPr lang="en-US" altLang="zh-CN" dirty="0" smtClean="0"/>
              <a:t>Overview</a:t>
            </a:r>
          </a:p>
          <a:p>
            <a:pPr>
              <a:spcBef>
                <a:spcPts val="1200"/>
              </a:spcBef>
            </a:pPr>
            <a:r>
              <a:rPr lang="en-US" altLang="zh-CN" dirty="0" smtClean="0"/>
              <a:t>Introduction </a:t>
            </a:r>
            <a:r>
              <a:rPr lang="en-US" altLang="zh-CN" dirty="0"/>
              <a:t>to Deep </a:t>
            </a:r>
            <a:r>
              <a:rPr lang="en-US" altLang="zh-CN" dirty="0" smtClean="0"/>
              <a:t>Learning</a:t>
            </a:r>
          </a:p>
          <a:p>
            <a:pPr>
              <a:spcBef>
                <a:spcPts val="1200"/>
              </a:spcBef>
            </a:pPr>
            <a:r>
              <a:rPr lang="en-US" altLang="zh-CN" dirty="0" smtClean="0"/>
              <a:t>Optimization</a:t>
            </a:r>
          </a:p>
          <a:p>
            <a:pPr>
              <a:spcBef>
                <a:spcPts val="1200"/>
              </a:spcBef>
            </a:pPr>
            <a:r>
              <a:rPr lang="en-US" altLang="zh-CN" dirty="0" smtClean="0"/>
              <a:t>Backpropagation</a:t>
            </a:r>
          </a:p>
          <a:p>
            <a:pPr>
              <a:spcBef>
                <a:spcPts val="1200"/>
              </a:spcBef>
            </a:pPr>
            <a:r>
              <a:rPr lang="en-US" altLang="zh-CN" dirty="0" smtClean="0"/>
              <a:t>Convolutional Networks</a:t>
            </a:r>
            <a:r>
              <a:rPr lang="zh-CN" altLang="en-US" dirty="0" smtClean="0"/>
              <a:t>（</a:t>
            </a:r>
            <a:r>
              <a:rPr lang="en-US" altLang="zh-CN" dirty="0" smtClean="0"/>
              <a:t>CNN</a:t>
            </a:r>
            <a:r>
              <a:rPr lang="zh-CN" altLang="en-US" dirty="0" smtClean="0"/>
              <a:t>）</a:t>
            </a:r>
            <a:endParaRPr lang="en-US" altLang="zh-CN" dirty="0" smtClean="0"/>
          </a:p>
          <a:p>
            <a:pPr>
              <a:spcBef>
                <a:spcPts val="1200"/>
              </a:spcBef>
            </a:pPr>
            <a:r>
              <a:rPr lang="en-US" altLang="zh-CN" dirty="0"/>
              <a:t>Recurrent </a:t>
            </a:r>
            <a:r>
              <a:rPr lang="en-US" altLang="zh-CN" dirty="0" smtClean="0"/>
              <a:t>Networks</a:t>
            </a:r>
            <a:r>
              <a:rPr lang="zh-CN" altLang="en-US" dirty="0" smtClean="0"/>
              <a:t>（</a:t>
            </a:r>
            <a:r>
              <a:rPr lang="en-US" altLang="zh-CN" dirty="0" smtClean="0"/>
              <a:t>RNN)</a:t>
            </a:r>
            <a:endParaRPr lang="zh-CN" altLang="en-US" dirty="0"/>
          </a:p>
        </p:txBody>
      </p:sp>
      <p:sp>
        <p:nvSpPr>
          <p:cNvPr id="4" name="Title 1"/>
          <p:cNvSpPr txBox="1">
            <a:spLocks/>
          </p:cNvSpPr>
          <p:nvPr/>
        </p:nvSpPr>
        <p:spPr>
          <a:xfrm>
            <a:off x="457200" y="1"/>
            <a:ext cx="8229600" cy="9147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solidFill>
                  <a:schemeClr val="bg1"/>
                </a:solidFill>
              </a:rPr>
              <a:t>Course content</a:t>
            </a:r>
            <a:endParaRPr lang="en-US" dirty="0">
              <a:solidFill>
                <a:schemeClr val="bg1"/>
              </a:solidFill>
            </a:endParaRPr>
          </a:p>
        </p:txBody>
      </p:sp>
    </p:spTree>
    <p:extLst>
      <p:ext uri="{BB962C8B-B14F-4D97-AF65-F5344CB8AC3E}">
        <p14:creationId xmlns:p14="http://schemas.microsoft.com/office/powerpoint/2010/main" val="37426133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028700"/>
            <a:ext cx="8229600" cy="4876800"/>
          </a:xfrm>
        </p:spPr>
        <p:txBody>
          <a:bodyPr>
            <a:normAutofit fontScale="92500"/>
          </a:bodyPr>
          <a:lstStyle/>
          <a:p>
            <a:endParaRPr lang="en-US" altLang="zh-CN" dirty="0" smtClean="0"/>
          </a:p>
          <a:p>
            <a:r>
              <a:rPr lang="en-US" altLang="zh-CN" dirty="0"/>
              <a:t>Ian </a:t>
            </a:r>
            <a:r>
              <a:rPr lang="en-US" altLang="zh-CN" dirty="0" err="1" smtClean="0">
                <a:hlinkClick r:id="rId2" tooltip="[美]Ian Goodfellow（伊恩·古德费洛）、[加]Yoshua Bengio（约书亚·本吉奥）、[加]Aaron Courville（亚伦·"/>
              </a:rPr>
              <a:t>Goodfellow</a:t>
            </a:r>
            <a:r>
              <a:rPr lang="en-US" altLang="zh-CN" dirty="0" smtClean="0"/>
              <a:t>,《Deep Learning》,</a:t>
            </a:r>
            <a:r>
              <a:rPr lang="zh-CN" altLang="en-US" dirty="0" smtClean="0"/>
              <a:t>人民邮电出版社，</a:t>
            </a:r>
            <a:r>
              <a:rPr lang="en-US" altLang="zh-CN" dirty="0" smtClean="0"/>
              <a:t>2017</a:t>
            </a:r>
          </a:p>
          <a:p>
            <a:endParaRPr lang="en-US" altLang="zh-CN" dirty="0"/>
          </a:p>
          <a:p>
            <a:endParaRPr lang="en-US" altLang="zh-CN" dirty="0" smtClean="0"/>
          </a:p>
          <a:p>
            <a:endParaRPr lang="en-US" altLang="zh-CN" dirty="0"/>
          </a:p>
          <a:p>
            <a:endParaRPr lang="en-US" altLang="zh-CN" dirty="0"/>
          </a:p>
          <a:p>
            <a:r>
              <a:rPr lang="en-US" altLang="zh-CN" dirty="0"/>
              <a:t>[</a:t>
            </a:r>
            <a:r>
              <a:rPr lang="zh-CN" altLang="en-US" dirty="0"/>
              <a:t>美</a:t>
            </a:r>
            <a:r>
              <a:rPr lang="en-US" altLang="zh-CN" dirty="0"/>
              <a:t>] </a:t>
            </a:r>
            <a:r>
              <a:rPr lang="zh-CN" altLang="en-US" dirty="0">
                <a:hlinkClick r:id="rId3"/>
              </a:rPr>
              <a:t>弗朗索瓦</a:t>
            </a:r>
            <a:r>
              <a:rPr lang="en-US" altLang="zh-CN" dirty="0">
                <a:hlinkClick r:id="rId3"/>
              </a:rPr>
              <a:t>·</a:t>
            </a:r>
            <a:r>
              <a:rPr lang="zh-CN" altLang="en-US" dirty="0">
                <a:hlinkClick r:id="rId3"/>
              </a:rPr>
              <a:t>肖莱</a:t>
            </a:r>
            <a:r>
              <a:rPr lang="zh-CN" altLang="en-US" dirty="0"/>
              <a:t>（</a:t>
            </a:r>
            <a:r>
              <a:rPr lang="en-US" altLang="zh-CN" dirty="0">
                <a:hlinkClick r:id="rId4"/>
              </a:rPr>
              <a:t>Francois</a:t>
            </a:r>
            <a:r>
              <a:rPr lang="en-US" altLang="zh-CN" dirty="0"/>
              <a:t> </a:t>
            </a:r>
            <a:r>
              <a:rPr lang="en-US" altLang="zh-CN" dirty="0" err="1">
                <a:hlinkClick r:id="rId5"/>
              </a:rPr>
              <a:t>Chollet</a:t>
            </a:r>
            <a:r>
              <a:rPr lang="zh-CN" altLang="en-US" dirty="0" smtClean="0"/>
              <a:t>），</a:t>
            </a:r>
            <a:r>
              <a:rPr lang="en-US" altLang="zh-CN" dirty="0" smtClean="0"/>
              <a:t>《PYTHON</a:t>
            </a:r>
            <a:r>
              <a:rPr lang="zh-CN" altLang="en-US" dirty="0" smtClean="0"/>
              <a:t>深度学习</a:t>
            </a:r>
            <a:r>
              <a:rPr lang="en-US" altLang="zh-CN" dirty="0" smtClean="0"/>
              <a:t>》</a:t>
            </a:r>
            <a:r>
              <a:rPr lang="zh-CN" altLang="en-US" dirty="0" smtClean="0"/>
              <a:t>，人民邮电出版社，</a:t>
            </a:r>
            <a:r>
              <a:rPr lang="en-US" altLang="zh-CN" dirty="0" smtClean="0"/>
              <a:t>2018</a:t>
            </a:r>
          </a:p>
          <a:p>
            <a:endParaRPr lang="en-US" altLang="zh-CN" dirty="0"/>
          </a:p>
          <a:p>
            <a:endParaRPr lang="en-US" altLang="zh-CN" dirty="0" smtClean="0"/>
          </a:p>
          <a:p>
            <a:endParaRPr lang="en-US" altLang="zh-CN" dirty="0"/>
          </a:p>
          <a:p>
            <a:r>
              <a:rPr lang="zh-CN" altLang="en-US" dirty="0" smtClean="0">
                <a:hlinkClick r:id="rId6"/>
              </a:rPr>
              <a:t>李沐，动手</a:t>
            </a:r>
            <a:r>
              <a:rPr lang="zh-CN" altLang="en-US" dirty="0">
                <a:hlinkClick r:id="rId6"/>
              </a:rPr>
              <a:t>学深度学习课程 </a:t>
            </a:r>
            <a:r>
              <a:rPr lang="en-US" altLang="zh-CN" dirty="0">
                <a:hlinkClick r:id="rId6"/>
              </a:rPr>
              <a:t>(d2l.ai)</a:t>
            </a:r>
            <a:endParaRPr lang="zh-CN" altLang="en-US" dirty="0"/>
          </a:p>
        </p:txBody>
      </p:sp>
      <p:sp>
        <p:nvSpPr>
          <p:cNvPr id="4" name="Title 1"/>
          <p:cNvSpPr txBox="1">
            <a:spLocks/>
          </p:cNvSpPr>
          <p:nvPr/>
        </p:nvSpPr>
        <p:spPr>
          <a:xfrm>
            <a:off x="457200" y="1"/>
            <a:ext cx="8229600" cy="9147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CN" dirty="0" smtClean="0">
                <a:solidFill>
                  <a:schemeClr val="bg1"/>
                </a:solidFill>
              </a:rPr>
              <a:t>Reference</a:t>
            </a:r>
            <a:endParaRPr lang="en-US" dirty="0">
              <a:solidFill>
                <a:schemeClr val="bg1"/>
              </a:solidFill>
            </a:endParaRPr>
          </a:p>
        </p:txBody>
      </p:sp>
      <p:pic>
        <p:nvPicPr>
          <p:cNvPr id="4098" name="Picture 2" descr=" 深度学习 人工智能算法，机器学习奠基之作，AI圣经"/>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2375" y="198458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 Python深度学习"/>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2287" y="40005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924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414" y="0"/>
            <a:ext cx="8229600" cy="990600"/>
          </a:xfrm>
        </p:spPr>
        <p:txBody>
          <a:bodyPr>
            <a:normAutofit/>
          </a:bodyPr>
          <a:lstStyle/>
          <a:p>
            <a:r>
              <a:rPr lang="en-US" altLang="zh-CN" dirty="0">
                <a:solidFill>
                  <a:schemeClr val="bg1"/>
                </a:solidFill>
              </a:rPr>
              <a:t>Deep learning framework:</a:t>
            </a:r>
            <a:endParaRPr lang="zh-CN" altLang="en-US" dirty="0">
              <a:solidFill>
                <a:schemeClr val="bg1"/>
              </a:solidFill>
            </a:endParaRPr>
          </a:p>
        </p:txBody>
      </p:sp>
      <p:sp>
        <p:nvSpPr>
          <p:cNvPr id="3" name="内容占位符 2"/>
          <p:cNvSpPr>
            <a:spLocks noGrp="1"/>
          </p:cNvSpPr>
          <p:nvPr>
            <p:ph idx="1"/>
          </p:nvPr>
        </p:nvSpPr>
        <p:spPr>
          <a:xfrm>
            <a:off x="430107" y="1071880"/>
            <a:ext cx="8229600" cy="4876800"/>
          </a:xfrm>
        </p:spPr>
        <p:txBody>
          <a:bodyPr/>
          <a:lstStyle/>
          <a:p>
            <a:endParaRPr lang="en-US" altLang="zh-CN" dirty="0" smtClean="0"/>
          </a:p>
          <a:p>
            <a:pPr lvl="1">
              <a:spcBef>
                <a:spcPts val="1800"/>
              </a:spcBef>
            </a:pPr>
            <a:r>
              <a:rPr lang="en-US" altLang="zh-CN" dirty="0" err="1" smtClean="0"/>
              <a:t>Caffe</a:t>
            </a:r>
            <a:endParaRPr lang="en-US" altLang="zh-CN" dirty="0" smtClean="0"/>
          </a:p>
          <a:p>
            <a:pPr lvl="1">
              <a:spcBef>
                <a:spcPts val="1800"/>
              </a:spcBef>
            </a:pPr>
            <a:r>
              <a:rPr lang="en-US" altLang="zh-CN" dirty="0" err="1" smtClean="0"/>
              <a:t>Tensorflow</a:t>
            </a:r>
            <a:r>
              <a:rPr lang="en-US" altLang="zh-CN" dirty="0" smtClean="0"/>
              <a:t>(Google)</a:t>
            </a:r>
          </a:p>
          <a:p>
            <a:pPr lvl="1">
              <a:spcBef>
                <a:spcPts val="1800"/>
              </a:spcBef>
            </a:pPr>
            <a:r>
              <a:rPr lang="en-US" altLang="zh-CN" dirty="0" err="1" smtClean="0"/>
              <a:t>Pytorch</a:t>
            </a:r>
            <a:r>
              <a:rPr lang="en-US" altLang="zh-CN" dirty="0" smtClean="0"/>
              <a:t>(Facebook)</a:t>
            </a:r>
          </a:p>
          <a:p>
            <a:pPr lvl="2">
              <a:spcBef>
                <a:spcPts val="1800"/>
              </a:spcBef>
            </a:pPr>
            <a:r>
              <a:rPr lang="en-US" altLang="zh-CN" dirty="0" err="1" smtClean="0"/>
              <a:t>Mmdetection</a:t>
            </a:r>
            <a:r>
              <a:rPr lang="zh-CN" altLang="en-US" dirty="0" smtClean="0"/>
              <a:t>（商汤，香港中文）</a:t>
            </a:r>
            <a:endParaRPr lang="en-US" altLang="zh-CN" dirty="0" smtClean="0"/>
          </a:p>
          <a:p>
            <a:pPr lvl="1">
              <a:spcBef>
                <a:spcPts val="1800"/>
              </a:spcBef>
            </a:pPr>
            <a:r>
              <a:rPr lang="en-US" altLang="zh-CN" dirty="0" err="1" smtClean="0"/>
              <a:t>PaddlePaddle</a:t>
            </a:r>
            <a:r>
              <a:rPr lang="en-US" altLang="zh-CN" dirty="0" smtClean="0"/>
              <a:t>(</a:t>
            </a:r>
            <a:r>
              <a:rPr lang="zh-CN" altLang="en-US" dirty="0" smtClean="0"/>
              <a:t>百度</a:t>
            </a:r>
            <a:r>
              <a:rPr lang="en-US" altLang="zh-CN" dirty="0" smtClean="0"/>
              <a:t>)</a:t>
            </a:r>
          </a:p>
          <a:p>
            <a:pPr lvl="1">
              <a:spcBef>
                <a:spcPts val="1800"/>
              </a:spcBef>
            </a:pPr>
            <a:r>
              <a:rPr lang="en-US" altLang="zh-CN" dirty="0" err="1" smtClean="0"/>
              <a:t>MindSpore</a:t>
            </a:r>
            <a:r>
              <a:rPr lang="zh-CN" altLang="en-US" dirty="0" smtClean="0"/>
              <a:t>（华为）</a:t>
            </a:r>
            <a:endParaRPr lang="zh-CN" altLang="en-US" dirty="0"/>
          </a:p>
        </p:txBody>
      </p:sp>
      <p:sp>
        <p:nvSpPr>
          <p:cNvPr id="4" name="矩形 3"/>
          <p:cNvSpPr/>
          <p:nvPr/>
        </p:nvSpPr>
        <p:spPr>
          <a:xfrm>
            <a:off x="1981645" y="4863161"/>
            <a:ext cx="2877775" cy="369332"/>
          </a:xfrm>
          <a:prstGeom prst="rect">
            <a:avLst/>
          </a:prstGeom>
        </p:spPr>
        <p:txBody>
          <a:bodyPr wrap="none">
            <a:spAutoFit/>
          </a:bodyPr>
          <a:lstStyle/>
          <a:p>
            <a:r>
              <a:rPr lang="zh-CN" altLang="en-US" dirty="0"/>
              <a:t>https://www.mindspore.cn/</a:t>
            </a:r>
          </a:p>
        </p:txBody>
      </p:sp>
    </p:spTree>
    <p:extLst>
      <p:ext uri="{BB962C8B-B14F-4D97-AF65-F5344CB8AC3E}">
        <p14:creationId xmlns:p14="http://schemas.microsoft.com/office/powerpoint/2010/main" val="34412044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073" y="0"/>
            <a:ext cx="8229600" cy="990600"/>
          </a:xfrm>
        </p:spPr>
        <p:txBody>
          <a:bodyPr/>
          <a:lstStyle/>
          <a:p>
            <a:r>
              <a:rPr lang="en-US" altLang="zh-CN" dirty="0" err="1" smtClean="0">
                <a:solidFill>
                  <a:schemeClr val="bg1"/>
                </a:solidFill>
              </a:rPr>
              <a:t>Mindspore</a:t>
            </a:r>
            <a:endParaRPr lang="zh-CN" altLang="en-US" dirty="0">
              <a:solidFill>
                <a:schemeClr val="bg1"/>
              </a:solidFill>
            </a:endParaRPr>
          </a:p>
        </p:txBody>
      </p:sp>
      <p:sp>
        <p:nvSpPr>
          <p:cNvPr id="3" name="内容占位符 2"/>
          <p:cNvSpPr>
            <a:spLocks noGrp="1"/>
          </p:cNvSpPr>
          <p:nvPr>
            <p:ph idx="1"/>
          </p:nvPr>
        </p:nvSpPr>
        <p:spPr/>
        <p:txBody>
          <a:bodyPr/>
          <a:lstStyle/>
          <a:p>
            <a:endParaRPr lang="zh-CN" altLang="en-US"/>
          </a:p>
        </p:txBody>
      </p:sp>
      <p:pic>
        <p:nvPicPr>
          <p:cNvPr id="4" name="Picture 2" descr="https://imgconvert.csdnimg.cn/aHR0cHM6Ly9tbWJpei5xcGljLmNuL21tYml6X3BuZy9oZmxXUkJSU0VaNEVDWlNJZFpkbUVGZ3NqSzZlRk1tZmd2NGphS1Nrc3NwN3lFZmljbUlJTmRabkpyeGREZjZpY2lhR2liQm9wTkQ0aWN3czVEVWZlT2o3TnNnLzY0MA?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326" y="1100340"/>
            <a:ext cx="7811347" cy="466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7334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DF6B8-6FF9-2A5C-5E9D-59AE67266D7D}"/>
              </a:ext>
            </a:extLst>
          </p:cNvPr>
          <p:cNvSpPr>
            <a:spLocks noGrp="1"/>
          </p:cNvSpPr>
          <p:nvPr>
            <p:ph type="title"/>
          </p:nvPr>
        </p:nvSpPr>
        <p:spPr>
          <a:xfrm>
            <a:off x="175438" y="0"/>
            <a:ext cx="8229600" cy="990600"/>
          </a:xfrm>
        </p:spPr>
        <p:txBody>
          <a:bodyPr>
            <a:normAutofit/>
          </a:bodyPr>
          <a:lstStyle/>
          <a:p>
            <a:r>
              <a:rPr lang="zh-CN" altLang="en-US" dirty="0">
                <a:solidFill>
                  <a:schemeClr val="bg1"/>
                </a:solidFill>
                <a:latin typeface="宋体" panose="02010600030101010101" pitchFamily="2" charset="-122"/>
                <a:ea typeface="宋体" panose="02010600030101010101" pitchFamily="2" charset="-122"/>
              </a:rPr>
              <a:t>百度飞桨</a:t>
            </a:r>
            <a:r>
              <a:rPr lang="en-US" altLang="zh-CN" dirty="0" err="1">
                <a:solidFill>
                  <a:schemeClr val="bg1"/>
                </a:solidFill>
                <a:latin typeface="宋体" panose="02010600030101010101" pitchFamily="2" charset="-122"/>
                <a:ea typeface="宋体" panose="02010600030101010101" pitchFamily="2" charset="-122"/>
              </a:rPr>
              <a:t>PaddlePaddle</a:t>
            </a:r>
            <a:endParaRPr lang="zh-CN" altLang="en-US" dirty="0">
              <a:solidFill>
                <a:schemeClr val="bg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0369DF51-0239-D5C9-0E38-729026442D4F}"/>
              </a:ext>
            </a:extLst>
          </p:cNvPr>
          <p:cNvSpPr>
            <a:spLocks noGrp="1"/>
          </p:cNvSpPr>
          <p:nvPr>
            <p:ph idx="1"/>
          </p:nvPr>
        </p:nvSpPr>
        <p:spPr>
          <a:xfrm>
            <a:off x="175438" y="1381539"/>
            <a:ext cx="4165709" cy="5138531"/>
          </a:xfrm>
        </p:spPr>
        <p:txBody>
          <a:bodyPr>
            <a:noAutofit/>
          </a:bodyPr>
          <a:lstStyle/>
          <a:p>
            <a:r>
              <a:rPr lang="zh-CN" altLang="en-US" dirty="0">
                <a:latin typeface="宋体" panose="02010600030101010101" pitchFamily="2" charset="-122"/>
                <a:ea typeface="宋体" panose="02010600030101010101" pitchFamily="2" charset="-122"/>
              </a:rPr>
              <a:t>百度公司研发的深度学习框架</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国内应用规模第一的深度学习框架</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包括详细的中文文档和应用工具</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截止</a:t>
            </a:r>
            <a:r>
              <a:rPr lang="en-US" altLang="zh-CN" dirty="0">
                <a:latin typeface="宋体" panose="02010600030101010101" pitchFamily="2" charset="-122"/>
                <a:ea typeface="宋体" panose="02010600030101010101" pitchFamily="2" charset="-122"/>
              </a:rPr>
              <a:t>2022</a:t>
            </a:r>
            <a:r>
              <a:rPr lang="zh-CN" altLang="en-US" dirty="0">
                <a:latin typeface="宋体" panose="02010600030101010101" pitchFamily="2" charset="-122"/>
                <a:ea typeface="宋体" panose="02010600030101010101" pitchFamily="2" charset="-122"/>
              </a:rPr>
              <a:t>年底，飞桨平台</a:t>
            </a:r>
            <a:endParaRPr lang="en-US" altLang="zh-CN" dirty="0">
              <a:latin typeface="宋体" panose="02010600030101010101" pitchFamily="2" charset="-122"/>
              <a:ea typeface="宋体" panose="02010600030101010101" pitchFamily="2" charset="-122"/>
            </a:endParaRPr>
          </a:p>
          <a:p>
            <a:pPr lvl="1"/>
            <a:r>
              <a:rPr lang="zh-CN" altLang="en-US" sz="2400" b="0" i="0" dirty="0">
                <a:solidFill>
                  <a:srgbClr val="333333"/>
                </a:solidFill>
                <a:effectLst/>
                <a:latin typeface="宋体" panose="02010600030101010101" pitchFamily="2" charset="-122"/>
                <a:ea typeface="宋体" panose="02010600030101010101" pitchFamily="2" charset="-122"/>
              </a:rPr>
              <a:t>聚集</a:t>
            </a:r>
            <a:r>
              <a:rPr lang="en-US" altLang="zh-CN" sz="2400" b="0" i="0" dirty="0">
                <a:solidFill>
                  <a:srgbClr val="333333"/>
                </a:solidFill>
                <a:effectLst/>
                <a:latin typeface="宋体" panose="02010600030101010101" pitchFamily="2" charset="-122"/>
                <a:ea typeface="宋体" panose="02010600030101010101" pitchFamily="2" charset="-122"/>
              </a:rPr>
              <a:t>535</a:t>
            </a:r>
            <a:r>
              <a:rPr lang="zh-CN" altLang="en-US" sz="2400" b="0" i="0" dirty="0">
                <a:solidFill>
                  <a:srgbClr val="333333"/>
                </a:solidFill>
                <a:effectLst/>
                <a:latin typeface="宋体" panose="02010600030101010101" pitchFamily="2" charset="-122"/>
                <a:ea typeface="宋体" panose="02010600030101010101" pitchFamily="2" charset="-122"/>
              </a:rPr>
              <a:t>万开发者</a:t>
            </a:r>
            <a:endParaRPr lang="en-US" altLang="zh-CN" sz="2400" b="0" i="0" dirty="0">
              <a:solidFill>
                <a:srgbClr val="333333"/>
              </a:solidFill>
              <a:effectLst/>
              <a:latin typeface="宋体" panose="02010600030101010101" pitchFamily="2" charset="-122"/>
              <a:ea typeface="宋体" panose="02010600030101010101" pitchFamily="2" charset="-122"/>
            </a:endParaRPr>
          </a:p>
          <a:p>
            <a:pPr lvl="1"/>
            <a:r>
              <a:rPr lang="zh-CN" altLang="en-US" sz="2400" b="0" i="0" dirty="0">
                <a:solidFill>
                  <a:srgbClr val="333333"/>
                </a:solidFill>
                <a:effectLst/>
                <a:latin typeface="宋体" panose="02010600030101010101" pitchFamily="2" charset="-122"/>
                <a:ea typeface="宋体" panose="02010600030101010101" pitchFamily="2" charset="-122"/>
              </a:rPr>
              <a:t>服务</a:t>
            </a:r>
            <a:r>
              <a:rPr lang="en-US" altLang="zh-CN" sz="2400" b="0" i="0" dirty="0">
                <a:solidFill>
                  <a:srgbClr val="333333"/>
                </a:solidFill>
                <a:effectLst/>
                <a:latin typeface="宋体" panose="02010600030101010101" pitchFamily="2" charset="-122"/>
                <a:ea typeface="宋体" panose="02010600030101010101" pitchFamily="2" charset="-122"/>
              </a:rPr>
              <a:t>20</a:t>
            </a:r>
            <a:r>
              <a:rPr lang="zh-CN" altLang="en-US" sz="2400" b="0" i="0" dirty="0">
                <a:solidFill>
                  <a:srgbClr val="333333"/>
                </a:solidFill>
                <a:effectLst/>
                <a:latin typeface="宋体" panose="02010600030101010101" pitchFamily="2" charset="-122"/>
                <a:ea typeface="宋体" panose="02010600030101010101" pitchFamily="2" charset="-122"/>
              </a:rPr>
              <a:t>万家企事业单位</a:t>
            </a:r>
            <a:endParaRPr lang="en-US" altLang="zh-CN" sz="2400" b="0" i="0" dirty="0">
              <a:solidFill>
                <a:srgbClr val="333333"/>
              </a:solidFill>
              <a:effectLst/>
              <a:latin typeface="宋体" panose="02010600030101010101" pitchFamily="2" charset="-122"/>
              <a:ea typeface="宋体" panose="02010600030101010101" pitchFamily="2" charset="-122"/>
            </a:endParaRPr>
          </a:p>
          <a:p>
            <a:pPr lvl="1"/>
            <a:r>
              <a:rPr lang="zh-CN" altLang="en-US" sz="2400" b="0" i="0" dirty="0">
                <a:solidFill>
                  <a:srgbClr val="333333"/>
                </a:solidFill>
                <a:effectLst/>
                <a:latin typeface="宋体" panose="02010600030101010101" pitchFamily="2" charset="-122"/>
                <a:ea typeface="宋体" panose="02010600030101010101" pitchFamily="2" charset="-122"/>
              </a:rPr>
              <a:t>构建了</a:t>
            </a:r>
            <a:r>
              <a:rPr lang="en-US" altLang="zh-CN" sz="2400" b="0" i="0" dirty="0">
                <a:solidFill>
                  <a:srgbClr val="333333"/>
                </a:solidFill>
                <a:effectLst/>
                <a:latin typeface="宋体" panose="02010600030101010101" pitchFamily="2" charset="-122"/>
                <a:ea typeface="宋体" panose="02010600030101010101" pitchFamily="2" charset="-122"/>
              </a:rPr>
              <a:t>67</a:t>
            </a:r>
            <a:r>
              <a:rPr lang="zh-CN" altLang="en-US" sz="2400" b="0" i="0" dirty="0">
                <a:solidFill>
                  <a:srgbClr val="333333"/>
                </a:solidFill>
                <a:effectLst/>
                <a:latin typeface="宋体" panose="02010600030101010101" pitchFamily="2" charset="-122"/>
                <a:ea typeface="宋体" panose="02010600030101010101" pitchFamily="2" charset="-122"/>
              </a:rPr>
              <a:t>万个模型</a:t>
            </a:r>
            <a:endParaRPr lang="en-US" altLang="zh-CN" sz="2400" b="0" i="0" dirty="0">
              <a:solidFill>
                <a:srgbClr val="333333"/>
              </a:solidFill>
              <a:effectLst/>
              <a:latin typeface="宋体" panose="02010600030101010101" pitchFamily="2" charset="-122"/>
              <a:ea typeface="宋体" panose="02010600030101010101" pitchFamily="2" charset="-122"/>
            </a:endParaRPr>
          </a:p>
          <a:p>
            <a:pPr lvl="1"/>
            <a:r>
              <a:rPr lang="zh-CN" altLang="en-US" sz="2400" dirty="0">
                <a:solidFill>
                  <a:srgbClr val="333333"/>
                </a:solidFill>
                <a:latin typeface="宋体" panose="02010600030101010101" pitchFamily="2" charset="-122"/>
                <a:ea typeface="宋体" panose="02010600030101010101" pitchFamily="2" charset="-122"/>
              </a:rPr>
              <a:t>算法总数超过</a:t>
            </a:r>
            <a:r>
              <a:rPr lang="en-US" altLang="zh-CN" sz="2400" dirty="0">
                <a:solidFill>
                  <a:srgbClr val="333333"/>
                </a:solidFill>
                <a:latin typeface="宋体" panose="02010600030101010101" pitchFamily="2" charset="-122"/>
                <a:ea typeface="宋体" panose="02010600030101010101" pitchFamily="2" charset="-122"/>
              </a:rPr>
              <a:t>600</a:t>
            </a:r>
            <a:r>
              <a:rPr lang="zh-CN" altLang="en-US" sz="2400" dirty="0">
                <a:solidFill>
                  <a:srgbClr val="333333"/>
                </a:solidFill>
                <a:latin typeface="宋体" panose="02010600030101010101" pitchFamily="2" charset="-122"/>
                <a:ea typeface="宋体" panose="02010600030101010101" pitchFamily="2" charset="-122"/>
              </a:rPr>
              <a:t>个</a:t>
            </a:r>
            <a:endParaRPr lang="en-US" altLang="zh-CN" sz="2400" dirty="0">
              <a:solidFill>
                <a:srgbClr val="333333"/>
              </a:solidFill>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0D6773D9-AF55-B18C-437A-075DDF3B3E28}"/>
              </a:ext>
            </a:extLst>
          </p:cNvPr>
          <p:cNvPicPr>
            <a:picLocks noChangeAspect="1"/>
          </p:cNvPicPr>
          <p:nvPr/>
        </p:nvPicPr>
        <p:blipFill>
          <a:blip r:embed="rId2"/>
          <a:stretch>
            <a:fillRect/>
          </a:stretch>
        </p:blipFill>
        <p:spPr>
          <a:xfrm>
            <a:off x="4270359" y="1600200"/>
            <a:ext cx="4539174" cy="2046870"/>
          </a:xfrm>
          <a:prstGeom prst="rect">
            <a:avLst/>
          </a:prstGeom>
        </p:spPr>
      </p:pic>
    </p:spTree>
    <p:extLst>
      <p:ext uri="{BB962C8B-B14F-4D97-AF65-F5344CB8AC3E}">
        <p14:creationId xmlns:p14="http://schemas.microsoft.com/office/powerpoint/2010/main" val="1730615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A5929-EB2B-5C1E-B239-1779B2D40E00}"/>
              </a:ext>
            </a:extLst>
          </p:cNvPr>
          <p:cNvSpPr>
            <a:spLocks noGrp="1"/>
          </p:cNvSpPr>
          <p:nvPr>
            <p:ph type="title"/>
          </p:nvPr>
        </p:nvSpPr>
        <p:spPr>
          <a:xfrm>
            <a:off x="139148" y="0"/>
            <a:ext cx="8229600" cy="990600"/>
          </a:xfrm>
        </p:spPr>
        <p:txBody>
          <a:bodyPr/>
          <a:lstStyle/>
          <a:p>
            <a:r>
              <a:rPr lang="zh-CN" altLang="en-US" dirty="0">
                <a:solidFill>
                  <a:schemeClr val="bg1"/>
                </a:solidFill>
                <a:latin typeface="宋体" panose="02010600030101010101" pitchFamily="2" charset="-122"/>
                <a:ea typeface="宋体" panose="02010600030101010101" pitchFamily="2" charset="-122"/>
              </a:rPr>
              <a:t>百度飞桨 </a:t>
            </a:r>
            <a:r>
              <a:rPr lang="en-US" altLang="zh-CN" dirty="0">
                <a:solidFill>
                  <a:schemeClr val="bg1"/>
                </a:solidFill>
                <a:latin typeface="宋体" panose="02010600030101010101" pitchFamily="2" charset="-122"/>
                <a:ea typeface="宋体" panose="02010600030101010101" pitchFamily="2" charset="-122"/>
              </a:rPr>
              <a:t>AI Studio</a:t>
            </a:r>
            <a:endParaRPr lang="zh-CN" altLang="en-US" dirty="0">
              <a:solidFill>
                <a:schemeClr val="bg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16F8DE7-2F16-95FC-79E2-36DAE9CF73A9}"/>
              </a:ext>
            </a:extLst>
          </p:cNvPr>
          <p:cNvSpPr>
            <a:spLocks noGrp="1"/>
          </p:cNvSpPr>
          <p:nvPr>
            <p:ph idx="1"/>
          </p:nvPr>
        </p:nvSpPr>
        <p:spPr>
          <a:xfrm>
            <a:off x="139148" y="1275989"/>
            <a:ext cx="2574639" cy="4518467"/>
          </a:xfrm>
        </p:spPr>
        <p:txBody>
          <a:bodyPr>
            <a:normAutofit/>
          </a:bodyPr>
          <a:lstStyle/>
          <a:p>
            <a:r>
              <a:rPr lang="zh-CN" altLang="en-US" dirty="0">
                <a:latin typeface="宋体" panose="02010600030101010101" pitchFamily="2" charset="-122"/>
                <a:ea typeface="宋体" panose="02010600030101010101" pitchFamily="2" charset="-122"/>
              </a:rPr>
              <a:t>深度学习在线教育平台</a:t>
            </a:r>
            <a:endParaRPr lang="en-US" altLang="zh-CN"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课程</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项目</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比赛</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数据集</a:t>
            </a:r>
            <a:endParaRPr lang="en-US" altLang="zh-CN" sz="2400" dirty="0">
              <a:latin typeface="宋体" panose="02010600030101010101" pitchFamily="2" charset="-122"/>
              <a:ea typeface="宋体" panose="02010600030101010101" pitchFamily="2" charset="-122"/>
            </a:endParaRPr>
          </a:p>
          <a:p>
            <a:pPr lvl="1"/>
            <a:r>
              <a:rPr lang="en-US" altLang="zh-CN" sz="2400" dirty="0">
                <a:latin typeface="宋体" panose="02010600030101010101" pitchFamily="2" charset="-122"/>
                <a:ea typeface="宋体" panose="02010600030101010101" pitchFamily="2" charset="-122"/>
              </a:rPr>
              <a:t>……</a:t>
            </a:r>
          </a:p>
          <a:p>
            <a:pPr lvl="1"/>
            <a:endParaRPr lang="zh-CN" altLang="en-US" sz="2400"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C04CC17E-3DC2-9B37-CE9D-62D344424A54}"/>
              </a:ext>
            </a:extLst>
          </p:cNvPr>
          <p:cNvPicPr>
            <a:picLocks noChangeAspect="1"/>
          </p:cNvPicPr>
          <p:nvPr/>
        </p:nvPicPr>
        <p:blipFill>
          <a:blip r:embed="rId2"/>
          <a:stretch>
            <a:fillRect/>
          </a:stretch>
        </p:blipFill>
        <p:spPr>
          <a:xfrm>
            <a:off x="2769608" y="1528917"/>
            <a:ext cx="6139349" cy="3500282"/>
          </a:xfrm>
          <a:prstGeom prst="rect">
            <a:avLst/>
          </a:prstGeom>
        </p:spPr>
      </p:pic>
      <p:sp>
        <p:nvSpPr>
          <p:cNvPr id="6" name="文本框 5">
            <a:extLst>
              <a:ext uri="{FF2B5EF4-FFF2-40B4-BE49-F238E27FC236}">
                <a16:creationId xmlns:a16="http://schemas.microsoft.com/office/drawing/2014/main" id="{67BE85B3-D9DF-766E-04E0-7C3A950310A3}"/>
              </a:ext>
            </a:extLst>
          </p:cNvPr>
          <p:cNvSpPr txBox="1"/>
          <p:nvPr/>
        </p:nvSpPr>
        <p:spPr>
          <a:xfrm>
            <a:off x="5623922" y="5567516"/>
            <a:ext cx="4345902" cy="400110"/>
          </a:xfrm>
          <a:prstGeom prst="rect">
            <a:avLst/>
          </a:prstGeom>
          <a:noFill/>
        </p:spPr>
        <p:txBody>
          <a:bodyPr wrap="square" rtlCol="0">
            <a:spAutoFit/>
          </a:bodyPr>
          <a:lstStyle/>
          <a:p>
            <a:r>
              <a:rPr lang="zh-CN" altLang="en-US" sz="2000" dirty="0"/>
              <a:t>百度</a:t>
            </a:r>
            <a:r>
              <a:rPr lang="en-US" altLang="zh-CN" sz="2000" dirty="0"/>
              <a:t>AI Studio</a:t>
            </a:r>
            <a:r>
              <a:rPr lang="zh-CN" altLang="en-US" sz="2000" dirty="0"/>
              <a:t>上的典型课程</a:t>
            </a:r>
          </a:p>
        </p:txBody>
      </p:sp>
      <p:sp>
        <p:nvSpPr>
          <p:cNvPr id="8" name="文本框 7">
            <a:extLst>
              <a:ext uri="{FF2B5EF4-FFF2-40B4-BE49-F238E27FC236}">
                <a16:creationId xmlns:a16="http://schemas.microsoft.com/office/drawing/2014/main" id="{3807640A-FA13-E7F2-87A7-BBE6ABB1A250}"/>
              </a:ext>
            </a:extLst>
          </p:cNvPr>
          <p:cNvSpPr txBox="1"/>
          <p:nvPr/>
        </p:nvSpPr>
        <p:spPr>
          <a:xfrm>
            <a:off x="2554559" y="5594401"/>
            <a:ext cx="3398778" cy="400110"/>
          </a:xfrm>
          <a:prstGeom prst="rect">
            <a:avLst/>
          </a:prstGeom>
          <a:noFill/>
        </p:spPr>
        <p:txBody>
          <a:bodyPr wrap="square">
            <a:spAutoFit/>
          </a:bodyPr>
          <a:lstStyle/>
          <a:p>
            <a:r>
              <a:rPr lang="en-US" altLang="zh-CN" sz="2000" dirty="0">
                <a:hlinkClick r:id="rId3"/>
              </a:rPr>
              <a:t>http://aistudio.baidu.com</a:t>
            </a:r>
            <a:r>
              <a:rPr lang="en-US" altLang="zh-CN" sz="2000" dirty="0"/>
              <a:t> </a:t>
            </a:r>
            <a:endParaRPr lang="zh-CN" altLang="en-US" sz="2000" dirty="0"/>
          </a:p>
        </p:txBody>
      </p:sp>
    </p:spTree>
    <p:extLst>
      <p:ext uri="{BB962C8B-B14F-4D97-AF65-F5344CB8AC3E}">
        <p14:creationId xmlns:p14="http://schemas.microsoft.com/office/powerpoint/2010/main" val="37330057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41213"/>
            <a:ext cx="8229600" cy="4876800"/>
          </a:xfrm>
        </p:spPr>
        <p:txBody>
          <a:bodyPr>
            <a:normAutofit fontScale="92500" lnSpcReduction="20000"/>
          </a:bodyPr>
          <a:lstStyle/>
          <a:p>
            <a:pPr marL="0">
              <a:spcBef>
                <a:spcPts val="1800"/>
              </a:spcBef>
            </a:pPr>
            <a:r>
              <a:rPr lang="en-US" altLang="zh-CN" dirty="0" smtClean="0"/>
              <a:t>Research study:30%(teamwork)</a:t>
            </a:r>
          </a:p>
          <a:p>
            <a:pPr marL="548640" lvl="3">
              <a:spcBef>
                <a:spcPts val="1800"/>
              </a:spcBef>
            </a:pPr>
            <a:r>
              <a:rPr lang="en-US" altLang="zh-CN" dirty="0" smtClean="0"/>
              <a:t>Study on selected topics</a:t>
            </a:r>
          </a:p>
          <a:p>
            <a:pPr marL="548640" lvl="3">
              <a:spcBef>
                <a:spcPts val="1800"/>
              </a:spcBef>
            </a:pPr>
            <a:r>
              <a:rPr lang="en-US" altLang="zh-CN" dirty="0" smtClean="0"/>
              <a:t>Submit: research report(6-8 pages) and code</a:t>
            </a:r>
          </a:p>
          <a:p>
            <a:pPr marL="0">
              <a:spcBef>
                <a:spcPts val="1800"/>
              </a:spcBef>
            </a:pPr>
            <a:r>
              <a:rPr lang="en-US" altLang="zh-CN" dirty="0"/>
              <a:t>Oral presentation:20%(teamwork)</a:t>
            </a:r>
          </a:p>
          <a:p>
            <a:pPr marL="548640" lvl="3">
              <a:spcBef>
                <a:spcPts val="1800"/>
              </a:spcBef>
            </a:pPr>
            <a:r>
              <a:rPr lang="en-US" altLang="zh-CN" dirty="0" smtClean="0"/>
              <a:t>10 </a:t>
            </a:r>
            <a:r>
              <a:rPr lang="en-US" altLang="zh-CN" dirty="0"/>
              <a:t>minutes each talk in the last </a:t>
            </a:r>
            <a:r>
              <a:rPr lang="en-US" altLang="zh-CN" dirty="0" smtClean="0"/>
              <a:t>1-2 weeks</a:t>
            </a:r>
            <a:endParaRPr lang="en-US" altLang="zh-CN" dirty="0"/>
          </a:p>
          <a:p>
            <a:pPr marL="548640" lvl="3">
              <a:spcBef>
                <a:spcPts val="1800"/>
              </a:spcBef>
            </a:pPr>
            <a:r>
              <a:rPr lang="en-US" altLang="zh-CN" dirty="0"/>
              <a:t>Submit: PPT</a:t>
            </a:r>
          </a:p>
          <a:p>
            <a:pPr marL="0">
              <a:spcBef>
                <a:spcPts val="1800"/>
              </a:spcBef>
            </a:pPr>
            <a:r>
              <a:rPr lang="en-US" altLang="zh-CN" dirty="0" smtClean="0"/>
              <a:t>Experiments:30%</a:t>
            </a:r>
          </a:p>
          <a:p>
            <a:pPr marL="548640" lvl="3">
              <a:spcBef>
                <a:spcPts val="1800"/>
              </a:spcBef>
            </a:pPr>
            <a:r>
              <a:rPr lang="en-US" altLang="zh-CN" dirty="0" smtClean="0"/>
              <a:t>2 experiments</a:t>
            </a:r>
          </a:p>
          <a:p>
            <a:pPr marL="548640" lvl="3">
              <a:spcBef>
                <a:spcPts val="1800"/>
              </a:spcBef>
            </a:pPr>
            <a:r>
              <a:rPr lang="en-US" altLang="zh-CN" dirty="0" smtClean="0"/>
              <a:t>Submit: experimental reports</a:t>
            </a:r>
          </a:p>
          <a:p>
            <a:pPr marL="0">
              <a:spcBef>
                <a:spcPts val="1800"/>
              </a:spcBef>
            </a:pPr>
            <a:r>
              <a:rPr lang="en-US" altLang="zh-CN" dirty="0" smtClean="0"/>
              <a:t>Reading report:20%</a:t>
            </a:r>
          </a:p>
          <a:p>
            <a:pPr marL="548640" lvl="2">
              <a:spcBef>
                <a:spcPts val="1800"/>
              </a:spcBef>
            </a:pPr>
            <a:r>
              <a:rPr lang="en-US" altLang="zh-CN" dirty="0" err="1" smtClean="0"/>
              <a:t>Submit:report</a:t>
            </a:r>
            <a:endParaRPr lang="zh-CN" altLang="en-US" dirty="0"/>
          </a:p>
        </p:txBody>
      </p:sp>
      <p:sp>
        <p:nvSpPr>
          <p:cNvPr id="4" name="Title 1"/>
          <p:cNvSpPr txBox="1">
            <a:spLocks/>
          </p:cNvSpPr>
          <p:nvPr/>
        </p:nvSpPr>
        <p:spPr>
          <a:xfrm>
            <a:off x="457200" y="1"/>
            <a:ext cx="8229600" cy="9147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solidFill>
                  <a:schemeClr val="bg1"/>
                </a:solidFill>
              </a:rPr>
              <a:t>Course Assessment</a:t>
            </a:r>
            <a:endParaRPr lang="en-US" dirty="0">
              <a:solidFill>
                <a:schemeClr val="bg1"/>
              </a:solidFill>
            </a:endParaRPr>
          </a:p>
        </p:txBody>
      </p:sp>
    </p:spTree>
    <p:extLst>
      <p:ext uri="{BB962C8B-B14F-4D97-AF65-F5344CB8AC3E}">
        <p14:creationId xmlns:p14="http://schemas.microsoft.com/office/powerpoint/2010/main" val="8382868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854" y="0"/>
            <a:ext cx="8229600" cy="990600"/>
          </a:xfrm>
        </p:spPr>
        <p:txBody>
          <a:bodyPr/>
          <a:lstStyle/>
          <a:p>
            <a:pPr>
              <a:spcBef>
                <a:spcPts val="600"/>
              </a:spcBef>
            </a:pPr>
            <a:r>
              <a:rPr lang="en-US" altLang="zh-CN" dirty="0">
                <a:solidFill>
                  <a:schemeClr val="bg1"/>
                </a:solidFill>
              </a:rPr>
              <a:t>Research</a:t>
            </a:r>
            <a:r>
              <a:rPr lang="en-US" altLang="zh-CN" dirty="0" smtClean="0"/>
              <a:t> </a:t>
            </a:r>
            <a:r>
              <a:rPr lang="en-US" altLang="zh-CN" dirty="0">
                <a:solidFill>
                  <a:schemeClr val="bg1"/>
                </a:solidFill>
              </a:rPr>
              <a:t>report</a:t>
            </a:r>
            <a:endParaRPr lang="zh-CN" altLang="en-US" dirty="0">
              <a:solidFill>
                <a:schemeClr val="bg1"/>
              </a:solidFill>
            </a:endParaRPr>
          </a:p>
        </p:txBody>
      </p:sp>
      <p:sp>
        <p:nvSpPr>
          <p:cNvPr id="3" name="内容占位符 2"/>
          <p:cNvSpPr>
            <a:spLocks noGrp="1"/>
          </p:cNvSpPr>
          <p:nvPr>
            <p:ph idx="1"/>
          </p:nvPr>
        </p:nvSpPr>
        <p:spPr>
          <a:xfrm>
            <a:off x="358987" y="1043093"/>
            <a:ext cx="8636000" cy="5669280"/>
          </a:xfrm>
        </p:spPr>
        <p:txBody>
          <a:bodyPr>
            <a:normAutofit fontScale="62500" lnSpcReduction="20000"/>
          </a:bodyPr>
          <a:lstStyle/>
          <a:p>
            <a:pPr>
              <a:spcBef>
                <a:spcPts val="600"/>
              </a:spcBef>
            </a:pPr>
            <a:r>
              <a:rPr lang="en-US" altLang="zh-CN" b="1" dirty="0"/>
              <a:t>Title, Author(s)</a:t>
            </a:r>
            <a:endParaRPr lang="en-US" altLang="zh-CN" dirty="0"/>
          </a:p>
          <a:p>
            <a:pPr>
              <a:spcBef>
                <a:spcPts val="600"/>
              </a:spcBef>
            </a:pPr>
            <a:r>
              <a:rPr lang="en-US" altLang="zh-CN" b="1" dirty="0"/>
              <a:t>Abstract</a:t>
            </a:r>
            <a:r>
              <a:rPr lang="en-US" altLang="zh-CN" dirty="0"/>
              <a:t>: Briefly describe your problem, approach, and key results. Should be no more than 300 words.</a:t>
            </a:r>
          </a:p>
          <a:p>
            <a:pPr>
              <a:spcBef>
                <a:spcPts val="600"/>
              </a:spcBef>
            </a:pPr>
            <a:r>
              <a:rPr lang="en-US" altLang="zh-CN" b="1" dirty="0"/>
              <a:t>Introduction (10%)</a:t>
            </a:r>
            <a:r>
              <a:rPr lang="en-US" altLang="zh-CN" dirty="0"/>
              <a:t>: Describe the problem you are working on, why it's important, and an overview of your results</a:t>
            </a:r>
          </a:p>
          <a:p>
            <a:pPr>
              <a:spcBef>
                <a:spcPts val="600"/>
              </a:spcBef>
            </a:pPr>
            <a:r>
              <a:rPr lang="en-US" altLang="zh-CN" b="1" dirty="0"/>
              <a:t>Related Work (10%)</a:t>
            </a:r>
            <a:r>
              <a:rPr lang="en-US" altLang="zh-CN" dirty="0"/>
              <a:t>: Discuss published work that relates to your project. How is your approach similar or different from others?</a:t>
            </a:r>
          </a:p>
          <a:p>
            <a:pPr>
              <a:spcBef>
                <a:spcPts val="600"/>
              </a:spcBef>
            </a:pPr>
            <a:r>
              <a:rPr lang="en-US" altLang="zh-CN" b="1" dirty="0"/>
              <a:t>Data (10%)</a:t>
            </a:r>
            <a:r>
              <a:rPr lang="en-US" altLang="zh-CN" dirty="0"/>
              <a:t>: Describe the data you are working with for your project. What type of data is it? Where did it come from? How much data are you working with? Did you have to do any preprocessing, filtering, or other special treatment to use this data in your project?</a:t>
            </a:r>
          </a:p>
          <a:p>
            <a:pPr>
              <a:spcBef>
                <a:spcPts val="600"/>
              </a:spcBef>
            </a:pPr>
            <a:r>
              <a:rPr lang="en-US" altLang="zh-CN" b="1" dirty="0"/>
              <a:t>Methods (30%)</a:t>
            </a:r>
            <a:r>
              <a:rPr lang="en-US" altLang="zh-CN" dirty="0"/>
              <a:t>: Discuss your approach for solving the problems that you set up in the introduction. Why is your approach the right thing to do? Did you consider alternative approaches? You should demonstrate that you have applied ideas and skills built up during the quarter to tackling your problem of choice. It may be helpful to include figures, diagrams, or tables to describe your method or compare it with other methods.</a:t>
            </a:r>
          </a:p>
          <a:p>
            <a:pPr>
              <a:spcBef>
                <a:spcPts val="600"/>
              </a:spcBef>
            </a:pPr>
            <a:r>
              <a:rPr lang="en-US" altLang="zh-CN" b="1" dirty="0"/>
              <a:t>Experiments (30%)</a:t>
            </a:r>
            <a:r>
              <a:rPr lang="en-US" altLang="zh-CN" dirty="0"/>
              <a:t>: Discuss the experiments that you performed to demonstrate that your approach solves the problem. The exact experiments will vary depending on the project, but you might compare with previously published methods, perform an ablation study to determine the impact of various components of your system, experiment with different </a:t>
            </a:r>
            <a:r>
              <a:rPr lang="en-US" altLang="zh-CN" dirty="0" err="1"/>
              <a:t>hyperparameters</a:t>
            </a:r>
            <a:r>
              <a:rPr lang="en-US" altLang="zh-CN" dirty="0"/>
              <a:t> or architectural choices, use visualization techniques to gain insight into how your model works, discuss common failure modes of your model, etc. You should include graphs, tables, or other figures to illustrate your experimental results.</a:t>
            </a:r>
          </a:p>
          <a:p>
            <a:pPr>
              <a:spcBef>
                <a:spcPts val="600"/>
              </a:spcBef>
            </a:pPr>
            <a:r>
              <a:rPr lang="en-US" altLang="zh-CN" b="1" dirty="0"/>
              <a:t>Conclusion (5%)</a:t>
            </a:r>
            <a:r>
              <a:rPr lang="en-US" altLang="zh-CN" dirty="0"/>
              <a:t> Summarize your key results - what have you learned? Suggest ideas for future extensions or new applications of your ideas.</a:t>
            </a:r>
          </a:p>
          <a:p>
            <a:pPr>
              <a:spcBef>
                <a:spcPts val="600"/>
              </a:spcBef>
            </a:pPr>
            <a:r>
              <a:rPr lang="en-US" altLang="zh-CN" b="1" dirty="0"/>
              <a:t>Writing / Formatting (5%)</a:t>
            </a:r>
            <a:r>
              <a:rPr lang="en-US" altLang="zh-CN" dirty="0"/>
              <a:t> Is your paper clearly written and nicely </a:t>
            </a:r>
            <a:r>
              <a:rPr lang="en-US" altLang="zh-CN" dirty="0" smtClean="0"/>
              <a:t>formatted</a:t>
            </a:r>
            <a:endParaRPr lang="zh-CN" altLang="en-US" dirty="0"/>
          </a:p>
        </p:txBody>
      </p:sp>
    </p:spTree>
    <p:extLst>
      <p:ext uri="{BB962C8B-B14F-4D97-AF65-F5344CB8AC3E}">
        <p14:creationId xmlns:p14="http://schemas.microsoft.com/office/powerpoint/2010/main" val="26783304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76225" y="1390650"/>
            <a:ext cx="8667749" cy="485774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Reading: the Deep Learning Book, Introduction</a:t>
            </a:r>
            <a:endParaRPr lang="en-US" dirty="0"/>
          </a:p>
        </p:txBody>
      </p:sp>
      <p:sp>
        <p:nvSpPr>
          <p:cNvPr id="7" name="Title 1"/>
          <p:cNvSpPr>
            <a:spLocks noGrp="1"/>
          </p:cNvSpPr>
          <p:nvPr>
            <p:ph type="title"/>
          </p:nvPr>
        </p:nvSpPr>
        <p:spPr>
          <a:xfrm>
            <a:off x="457200" y="1"/>
            <a:ext cx="8229600" cy="914758"/>
          </a:xfrm>
        </p:spPr>
        <p:txBody>
          <a:bodyPr>
            <a:normAutofit/>
          </a:bodyPr>
          <a:lstStyle/>
          <a:p>
            <a:r>
              <a:rPr lang="en-US" sz="3200" dirty="0" smtClean="0">
                <a:solidFill>
                  <a:schemeClr val="bg1"/>
                </a:solidFill>
              </a:rPr>
              <a:t>Some History</a:t>
            </a:r>
            <a:endParaRPr lang="en-US" sz="3200" dirty="0">
              <a:solidFill>
                <a:schemeClr val="bg1"/>
              </a:solidFill>
            </a:endParaRPr>
          </a:p>
        </p:txBody>
      </p:sp>
      <p:pic>
        <p:nvPicPr>
          <p:cNvPr id="1026" name="Picture 2" descr="https://upload.wikimedia.org/wikipedia/commons/3/3a/1878_Adams_Monumental_Illustrated_Panorama_of_History_-_Geographicus_-_WorldHistory-adams-187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198962"/>
            <a:ext cx="9144000" cy="3867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369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深度学习之美01】什么是（机器/深度）学习？ - 知乎"/>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21252"/>
            <a:ext cx="8896055" cy="495966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8011" y="222804"/>
            <a:ext cx="3700052" cy="584775"/>
          </a:xfrm>
          <a:prstGeom prst="rect">
            <a:avLst/>
          </a:prstGeom>
        </p:spPr>
        <p:txBody>
          <a:bodyPr wrap="none">
            <a:spAutoFit/>
          </a:bodyPr>
          <a:lstStyle/>
          <a:p>
            <a:r>
              <a:rPr lang="en-US" altLang="zh-CN" sz="3200" b="1" kern="100" dirty="0" smtClean="0">
                <a:solidFill>
                  <a:schemeClr val="bg1"/>
                </a:solidFill>
                <a:latin typeface="宋体" panose="02010600030101010101" pitchFamily="2" charset="-122"/>
                <a:cs typeface="Times New Roman" panose="02020603050405020304" pitchFamily="18" charset="0"/>
              </a:rPr>
              <a:t>1.Course </a:t>
            </a:r>
            <a:r>
              <a:rPr lang="en-US" altLang="zh-CN" sz="3200" b="1" kern="100" dirty="0">
                <a:solidFill>
                  <a:schemeClr val="bg1"/>
                </a:solidFill>
                <a:latin typeface="宋体" panose="02010600030101010101" pitchFamily="2" charset="-122"/>
                <a:cs typeface="Times New Roman" panose="02020603050405020304" pitchFamily="18" charset="0"/>
              </a:rPr>
              <a:t>Overview</a:t>
            </a:r>
            <a:endParaRPr lang="zh-CN" altLang="en-US" sz="3200" b="1" dirty="0">
              <a:solidFill>
                <a:schemeClr val="bg1"/>
              </a:solidFill>
            </a:endParaRPr>
          </a:p>
        </p:txBody>
      </p:sp>
      <p:sp>
        <p:nvSpPr>
          <p:cNvPr id="4" name="文本框 3"/>
          <p:cNvSpPr txBox="1"/>
          <p:nvPr/>
        </p:nvSpPr>
        <p:spPr>
          <a:xfrm>
            <a:off x="6278031" y="5919256"/>
            <a:ext cx="2618024" cy="461665"/>
          </a:xfrm>
          <a:prstGeom prst="rect">
            <a:avLst/>
          </a:prstGeom>
          <a:solidFill>
            <a:schemeClr val="bg1"/>
          </a:solidFill>
        </p:spPr>
        <p:txBody>
          <a:bodyPr wrap="none" rtlCol="0">
            <a:spAutoFit/>
          </a:bodyPr>
          <a:lstStyle/>
          <a:p>
            <a:r>
              <a:rPr lang="zh-CN" altLang="en-US" sz="2400" dirty="0" smtClean="0">
                <a:solidFill>
                  <a:srgbClr val="002060"/>
                </a:solidFill>
                <a:latin typeface="华文楷体" panose="02010600040101010101" pitchFamily="2" charset="-122"/>
                <a:ea typeface="华文楷体" panose="02010600040101010101" pitchFamily="2" charset="-122"/>
              </a:rPr>
              <a:t>传统的</a:t>
            </a:r>
            <a:r>
              <a:rPr lang="en-US" altLang="zh-CN" sz="2400" dirty="0" smtClean="0">
                <a:solidFill>
                  <a:srgbClr val="002060"/>
                </a:solidFill>
                <a:latin typeface="华文楷体" panose="02010600040101010101" pitchFamily="2" charset="-122"/>
                <a:ea typeface="华文楷体" panose="02010600040101010101" pitchFamily="2" charset="-122"/>
              </a:rPr>
              <a:t>ML  VS  DL</a:t>
            </a:r>
            <a:endParaRPr lang="zh-CN" altLang="en-US" sz="2400" dirty="0">
              <a:solidFill>
                <a:srgbClr val="00206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79969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76225" y="1390650"/>
            <a:ext cx="8667749" cy="4857749"/>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1940s-1960s: Cybernetics</a:t>
            </a:r>
            <a:r>
              <a:rPr lang="zh-CN" altLang="en-US" dirty="0" smtClean="0"/>
              <a:t>（控制论）</a:t>
            </a:r>
            <a:r>
              <a:rPr lang="en-US" dirty="0" smtClean="0"/>
              <a:t>: Brain like electronic systems, morphed into modern control theory and signal processing.</a:t>
            </a:r>
          </a:p>
          <a:p>
            <a:r>
              <a:rPr lang="en-US" dirty="0" smtClean="0">
                <a:solidFill>
                  <a:srgbClr val="0070C0"/>
                </a:solidFill>
              </a:rPr>
              <a:t>1960s-1980s: </a:t>
            </a:r>
            <a:r>
              <a:rPr lang="en-US" b="1" dirty="0" smtClean="0">
                <a:solidFill>
                  <a:srgbClr val="0070C0"/>
                </a:solidFill>
              </a:rPr>
              <a:t>D</a:t>
            </a:r>
            <a:r>
              <a:rPr lang="en-US" dirty="0" smtClean="0">
                <a:solidFill>
                  <a:srgbClr val="0070C0"/>
                </a:solidFill>
              </a:rPr>
              <a:t>igital computers, automata theory, computational complexity theory: simple shallow circuits are very limited…</a:t>
            </a:r>
            <a:endParaRPr lang="en-US" dirty="0">
              <a:solidFill>
                <a:srgbClr val="0070C0"/>
              </a:solidFill>
            </a:endParaRPr>
          </a:p>
          <a:p>
            <a:r>
              <a:rPr lang="en-US" dirty="0" smtClean="0"/>
              <a:t>1980s-1990s: Connectionism: complex, non-linear networks, back-propagation.</a:t>
            </a:r>
          </a:p>
          <a:p>
            <a:r>
              <a:rPr lang="en-US" dirty="0" smtClean="0">
                <a:solidFill>
                  <a:srgbClr val="0070C0"/>
                </a:solidFill>
              </a:rPr>
              <a:t>1990s-2010s: Computational learning theory, graphical models: Learning is computationally hard, simple shallow circuits are very limited…</a:t>
            </a:r>
            <a:endParaRPr lang="en-US" dirty="0">
              <a:solidFill>
                <a:srgbClr val="0070C0"/>
              </a:solidFill>
            </a:endParaRPr>
          </a:p>
          <a:p>
            <a:r>
              <a:rPr lang="en-US" dirty="0" smtClean="0"/>
              <a:t>2006</a:t>
            </a:r>
            <a:r>
              <a:rPr lang="en-US" dirty="0" smtClean="0">
                <a:sym typeface="Wingdings" panose="05000000000000000000" pitchFamily="2" charset="2"/>
              </a:rPr>
              <a:t>: Deep learning: End-to-end training, large datasets, explosion in applications.</a:t>
            </a:r>
            <a:endParaRPr lang="en-US" dirty="0"/>
          </a:p>
        </p:txBody>
      </p:sp>
      <p:sp>
        <p:nvSpPr>
          <p:cNvPr id="7" name="Title 1"/>
          <p:cNvSpPr>
            <a:spLocks noGrp="1"/>
          </p:cNvSpPr>
          <p:nvPr>
            <p:ph type="title"/>
          </p:nvPr>
        </p:nvSpPr>
        <p:spPr>
          <a:xfrm>
            <a:off x="457200" y="1"/>
            <a:ext cx="8229600" cy="914758"/>
          </a:xfrm>
        </p:spPr>
        <p:txBody>
          <a:bodyPr>
            <a:normAutofit/>
          </a:bodyPr>
          <a:lstStyle/>
          <a:p>
            <a:r>
              <a:rPr lang="en-US" sz="3200" dirty="0" smtClean="0">
                <a:solidFill>
                  <a:schemeClr val="bg1"/>
                </a:solidFill>
              </a:rPr>
              <a:t>Phases of Neural Network Research</a:t>
            </a:r>
            <a:endParaRPr lang="en-US" sz="3200" dirty="0">
              <a:solidFill>
                <a:schemeClr val="bg1"/>
              </a:solidFill>
            </a:endParaRPr>
          </a:p>
        </p:txBody>
      </p:sp>
    </p:spTree>
    <p:extLst>
      <p:ext uri="{BB962C8B-B14F-4D97-AF65-F5344CB8AC3E}">
        <p14:creationId xmlns:p14="http://schemas.microsoft.com/office/powerpoint/2010/main" val="35595856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76225" y="1028700"/>
            <a:ext cx="8667749" cy="52196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Recall the </a:t>
            </a:r>
            <a:r>
              <a:rPr lang="en-US" dirty="0" err="1" smtClean="0"/>
              <a:t>LeNet</a:t>
            </a:r>
            <a:r>
              <a:rPr lang="en-US" dirty="0" smtClean="0"/>
              <a:t> was a modern visual classification network that recognized digits for zip codes</a:t>
            </a:r>
            <a:r>
              <a:rPr lang="en-US" dirty="0" smtClean="0">
                <a:sym typeface="Wingdings" panose="05000000000000000000" pitchFamily="2" charset="2"/>
              </a:rPr>
              <a:t>. Its citations look like this:</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The 2000s were a golden age for machine learning, and marked the ascent of graphical models. But not so for neural networks. </a:t>
            </a:r>
            <a:endParaRPr lang="en-US" dirty="0"/>
          </a:p>
        </p:txBody>
      </p:sp>
      <p:sp>
        <p:nvSpPr>
          <p:cNvPr id="7" name="Title 1"/>
          <p:cNvSpPr>
            <a:spLocks noGrp="1"/>
          </p:cNvSpPr>
          <p:nvPr>
            <p:ph type="title"/>
          </p:nvPr>
        </p:nvSpPr>
        <p:spPr>
          <a:xfrm>
            <a:off x="457200" y="1"/>
            <a:ext cx="8229600" cy="914758"/>
          </a:xfrm>
        </p:spPr>
        <p:txBody>
          <a:bodyPr>
            <a:normAutofit/>
          </a:bodyPr>
          <a:lstStyle/>
          <a:p>
            <a:r>
              <a:rPr lang="en-US" sz="3200" dirty="0" smtClean="0">
                <a:solidFill>
                  <a:schemeClr val="bg1"/>
                </a:solidFill>
              </a:rPr>
              <a:t>Citations of the “</a:t>
            </a:r>
            <a:r>
              <a:rPr lang="en-US" sz="3200" dirty="0" err="1" smtClean="0">
                <a:solidFill>
                  <a:schemeClr val="bg1"/>
                </a:solidFill>
              </a:rPr>
              <a:t>LeNet</a:t>
            </a:r>
            <a:r>
              <a:rPr lang="en-US" sz="3200" dirty="0" smtClean="0">
                <a:solidFill>
                  <a:schemeClr val="bg1"/>
                </a:solidFill>
              </a:rPr>
              <a:t>” paper</a:t>
            </a:r>
            <a:endParaRPr lang="en-US" sz="3200" dirty="0">
              <a:solidFill>
                <a:schemeClr val="bg1"/>
              </a:solidFill>
            </a:endParaRPr>
          </a:p>
        </p:txBody>
      </p:sp>
      <p:grpSp>
        <p:nvGrpSpPr>
          <p:cNvPr id="2" name="Group 1"/>
          <p:cNvGrpSpPr/>
          <p:nvPr/>
        </p:nvGrpSpPr>
        <p:grpSpPr>
          <a:xfrm>
            <a:off x="0" y="2300284"/>
            <a:ext cx="8820150" cy="1190625"/>
            <a:chOff x="-114300" y="2552700"/>
            <a:chExt cx="8820150" cy="1190625"/>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793" t="66945" r="45104" b="25833"/>
            <a:stretch/>
          </p:blipFill>
          <p:spPr bwMode="auto">
            <a:xfrm>
              <a:off x="-114300" y="2895597"/>
              <a:ext cx="7334250" cy="74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9219" t="63704" r="44532" b="24722"/>
            <a:stretch/>
          </p:blipFill>
          <p:spPr bwMode="auto">
            <a:xfrm>
              <a:off x="3905250" y="2552700"/>
              <a:ext cx="48006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Oval 2"/>
          <p:cNvSpPr/>
          <p:nvPr/>
        </p:nvSpPr>
        <p:spPr>
          <a:xfrm>
            <a:off x="190498" y="2357433"/>
            <a:ext cx="2914651" cy="117633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5425" y="2300284"/>
            <a:ext cx="3638549" cy="123348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05149" y="2328858"/>
            <a:ext cx="2200276" cy="11763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33425" y="3638549"/>
            <a:ext cx="1659429" cy="369332"/>
          </a:xfrm>
          <a:prstGeom prst="rect">
            <a:avLst/>
          </a:prstGeom>
          <a:noFill/>
        </p:spPr>
        <p:txBody>
          <a:bodyPr wrap="none" rtlCol="0">
            <a:spAutoFit/>
          </a:bodyPr>
          <a:lstStyle/>
          <a:p>
            <a:r>
              <a:rPr lang="en-US" dirty="0" smtClean="0"/>
              <a:t>Second phase</a:t>
            </a:r>
            <a:endParaRPr lang="en-US" dirty="0"/>
          </a:p>
        </p:txBody>
      </p:sp>
      <p:sp>
        <p:nvSpPr>
          <p:cNvPr id="11" name="TextBox 10"/>
          <p:cNvSpPr txBox="1"/>
          <p:nvPr/>
        </p:nvSpPr>
        <p:spPr>
          <a:xfrm>
            <a:off x="6419850" y="3655454"/>
            <a:ext cx="1402948" cy="369332"/>
          </a:xfrm>
          <a:prstGeom prst="rect">
            <a:avLst/>
          </a:prstGeom>
          <a:noFill/>
        </p:spPr>
        <p:txBody>
          <a:bodyPr wrap="none" rtlCol="0">
            <a:spAutoFit/>
          </a:bodyPr>
          <a:lstStyle/>
          <a:p>
            <a:r>
              <a:rPr lang="en-US" dirty="0" smtClean="0"/>
              <a:t>Third phase</a:t>
            </a:r>
            <a:endParaRPr lang="en-US" dirty="0"/>
          </a:p>
        </p:txBody>
      </p:sp>
      <p:sp>
        <p:nvSpPr>
          <p:cNvPr id="12" name="TextBox 11"/>
          <p:cNvSpPr txBox="1"/>
          <p:nvPr/>
        </p:nvSpPr>
        <p:spPr>
          <a:xfrm>
            <a:off x="2911503" y="3634252"/>
            <a:ext cx="2587568" cy="369332"/>
          </a:xfrm>
          <a:prstGeom prst="rect">
            <a:avLst/>
          </a:prstGeom>
          <a:noFill/>
        </p:spPr>
        <p:txBody>
          <a:bodyPr wrap="none" rtlCol="0">
            <a:spAutoFit/>
          </a:bodyPr>
          <a:lstStyle/>
          <a:p>
            <a:r>
              <a:rPr lang="en-US" dirty="0" smtClean="0"/>
              <a:t>Deep Learning “Winter”</a:t>
            </a:r>
            <a:endParaRPr lang="en-US" dirty="0"/>
          </a:p>
        </p:txBody>
      </p:sp>
    </p:spTree>
    <p:extLst>
      <p:ext uri="{BB962C8B-B14F-4D97-AF65-F5344CB8AC3E}">
        <p14:creationId xmlns:p14="http://schemas.microsoft.com/office/powerpoint/2010/main" val="42007579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descr="https://img2018.cnblogs.com/blog/439761/201901/439761-20190128111333631-1968086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9288"/>
            <a:ext cx="9150864" cy="3791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1814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
            <a:ext cx="8229600" cy="914758"/>
          </a:xfrm>
        </p:spPr>
        <p:txBody>
          <a:bodyPr/>
          <a:lstStyle/>
          <a:p>
            <a:r>
              <a:rPr lang="en-US" sz="3600" dirty="0" smtClean="0">
                <a:solidFill>
                  <a:schemeClr val="bg1"/>
                </a:solidFill>
              </a:rPr>
              <a:t>Deep Learning: Hype or Hope? </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1"/>
          </a:xfrm>
          <a:prstGeom prst="rect">
            <a:avLst/>
          </a:prstGeom>
        </p:spPr>
      </p:pic>
    </p:spTree>
    <p:extLst>
      <p:ext uri="{BB962C8B-B14F-4D97-AF65-F5344CB8AC3E}">
        <p14:creationId xmlns:p14="http://schemas.microsoft.com/office/powerpoint/2010/main" val="37608644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33400" y="1352550"/>
            <a:ext cx="8229600" cy="489584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dirty="0" smtClean="0"/>
              <a:t>Hype: (n) “</a:t>
            </a:r>
            <a:r>
              <a:rPr lang="en-US" dirty="0"/>
              <a:t>extravagant or intensive publicity or promotion”</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Hope: (n) “</a:t>
            </a:r>
            <a:r>
              <a:rPr lang="en-US" dirty="0"/>
              <a:t>expectation of fulfillment or </a:t>
            </a:r>
            <a:r>
              <a:rPr lang="en-US" dirty="0" smtClean="0"/>
              <a:t>success”</a:t>
            </a:r>
          </a:p>
        </p:txBody>
      </p:sp>
      <p:sp>
        <p:nvSpPr>
          <p:cNvPr id="7" name="Title 1"/>
          <p:cNvSpPr>
            <a:spLocks noGrp="1"/>
          </p:cNvSpPr>
          <p:nvPr>
            <p:ph type="title"/>
          </p:nvPr>
        </p:nvSpPr>
        <p:spPr>
          <a:xfrm>
            <a:off x="457200" y="1"/>
            <a:ext cx="8229600" cy="914758"/>
          </a:xfrm>
        </p:spPr>
        <p:txBody>
          <a:bodyPr/>
          <a:lstStyle/>
          <a:p>
            <a:r>
              <a:rPr lang="en-US" sz="3600" dirty="0" smtClean="0">
                <a:solidFill>
                  <a:schemeClr val="bg1"/>
                </a:solidFill>
              </a:rPr>
              <a:t>Deep Learning: Hype or Hope? </a:t>
            </a:r>
            <a:endParaRPr lang="en-US" dirty="0">
              <a:solidFill>
                <a:schemeClr val="bg1"/>
              </a:solidFill>
            </a:endParaRPr>
          </a:p>
        </p:txBody>
      </p:sp>
    </p:spTree>
    <p:extLst>
      <p:ext uri="{BB962C8B-B14F-4D97-AF65-F5344CB8AC3E}">
        <p14:creationId xmlns:p14="http://schemas.microsoft.com/office/powerpoint/2010/main" val="4077136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descr="Summary of the AlphaGo paper – Becoming Human: Artificial Intelligence Magaz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401" y="1028700"/>
            <a:ext cx="4505325" cy="559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2407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2" descr="https://gimg2.baidu.com/image_search/src=http%3A%2F%2Fx0.ifengimg.com%2Fres%2F2022%2F3C24AA49FE90E130D17299A31ADD842BE12F94CD_size643_w1920_h1080.jpeg&amp;refer=http%3A%2F%2Fx0.ifengimg.com&amp;app=2002&amp;size=f9999,10000&amp;q=a80&amp;n=0&amp;g=0n&amp;fmt=auto?sec=1665141898&amp;t=c89f449798de621fce75f59458666e3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6500" y="3821112"/>
            <a:ext cx="539750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s://n.sinaimg.cn/sinacn10/344/w1200h744/20181029/e408-hnaivxq14862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196"/>
            <a:ext cx="5320831" cy="329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363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36632" y="1282148"/>
            <a:ext cx="8870735" cy="4895021"/>
          </a:xfrm>
          <a:prstGeom prst="rect">
            <a:avLst/>
          </a:prstGeom>
        </p:spPr>
      </p:pic>
    </p:spTree>
    <p:extLst>
      <p:ext uri="{BB962C8B-B14F-4D97-AF65-F5344CB8AC3E}">
        <p14:creationId xmlns:p14="http://schemas.microsoft.com/office/powerpoint/2010/main" val="2508446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026" name="Picture 2" descr="网络解析（一）：LeNet-5详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6387" y="1607449"/>
            <a:ext cx="5954305" cy="16416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2017.cnblogs.com/blog/1093303/201802/1093303-20180217131630609-2917001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308" y="998208"/>
            <a:ext cx="2914650" cy="53340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969641" y="6273225"/>
            <a:ext cx="6512431" cy="584775"/>
          </a:xfrm>
          <a:prstGeom prst="rect">
            <a:avLst/>
          </a:prstGeom>
        </p:spPr>
        <p:txBody>
          <a:bodyPr wrap="square">
            <a:spAutoFit/>
          </a:bodyPr>
          <a:lstStyle/>
          <a:p>
            <a:r>
              <a:rPr lang="en-US" altLang="zh-CN" sz="1600" b="1" dirty="0" smtClean="0">
                <a:solidFill>
                  <a:srgbClr val="000000"/>
                </a:solidFill>
                <a:latin typeface="PingFang SC"/>
              </a:rPr>
              <a:t>Source</a:t>
            </a:r>
            <a:r>
              <a:rPr lang="zh-CN" altLang="en-US" sz="1600" b="1" dirty="0" smtClean="0">
                <a:solidFill>
                  <a:srgbClr val="000000"/>
                </a:solidFill>
                <a:latin typeface="PingFang SC"/>
              </a:rPr>
              <a:t>：</a:t>
            </a:r>
            <a:r>
              <a:rPr lang="en-US" altLang="zh-CN" sz="1600" b="1" dirty="0" err="1" smtClean="0">
                <a:solidFill>
                  <a:srgbClr val="000000"/>
                </a:solidFill>
                <a:latin typeface="PingFang SC"/>
              </a:rPr>
              <a:t>LeCun</a:t>
            </a:r>
            <a:r>
              <a:rPr lang="en-US" altLang="zh-CN" sz="1600" b="1" dirty="0" smtClean="0">
                <a:solidFill>
                  <a:srgbClr val="000000"/>
                </a:solidFill>
                <a:latin typeface="PingFang SC"/>
              </a:rPr>
              <a:t> </a:t>
            </a:r>
            <a:r>
              <a:rPr lang="en-US" altLang="zh-CN" sz="1600" b="1" dirty="0">
                <a:solidFill>
                  <a:srgbClr val="000000"/>
                </a:solidFill>
                <a:latin typeface="PingFang SC"/>
              </a:rPr>
              <a:t>et al. Gradient-Based Learning Applied to Document </a:t>
            </a:r>
            <a:r>
              <a:rPr lang="en-US" altLang="zh-CN" sz="1600" b="1" dirty="0" smtClean="0">
                <a:solidFill>
                  <a:srgbClr val="000000"/>
                </a:solidFill>
                <a:latin typeface="PingFang SC"/>
              </a:rPr>
              <a:t>Recognition</a:t>
            </a:r>
            <a:r>
              <a:rPr lang="zh-CN" altLang="en-US" sz="1600" b="1" dirty="0" smtClean="0">
                <a:solidFill>
                  <a:srgbClr val="000000"/>
                </a:solidFill>
                <a:latin typeface="PingFang SC"/>
              </a:rPr>
              <a:t>，</a:t>
            </a:r>
            <a:r>
              <a:rPr lang="en-US" altLang="zh-CN" sz="1600" b="1" dirty="0" smtClean="0">
                <a:solidFill>
                  <a:srgbClr val="000000"/>
                </a:solidFill>
                <a:latin typeface="PingFang SC"/>
              </a:rPr>
              <a:t>1998</a:t>
            </a:r>
            <a:endParaRPr lang="zh-CN" altLang="en-US" sz="1600" b="1" dirty="0"/>
          </a:p>
        </p:txBody>
      </p:sp>
      <p:sp>
        <p:nvSpPr>
          <p:cNvPr id="8" name="Title 1"/>
          <p:cNvSpPr txBox="1">
            <a:spLocks/>
          </p:cNvSpPr>
          <p:nvPr/>
        </p:nvSpPr>
        <p:spPr>
          <a:xfrm>
            <a:off x="457200" y="1"/>
            <a:ext cx="8229600" cy="9147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dirty="0" smtClean="0">
                <a:solidFill>
                  <a:schemeClr val="bg1"/>
                </a:solidFill>
              </a:rPr>
              <a:t>Milestones1: </a:t>
            </a:r>
            <a:r>
              <a:rPr lang="en-US" altLang="zh-CN" sz="3600" dirty="0" smtClean="0">
                <a:solidFill>
                  <a:schemeClr val="bg1"/>
                </a:solidFill>
              </a:rPr>
              <a:t>LeNet5</a:t>
            </a:r>
            <a:endParaRPr lang="en-US" dirty="0">
              <a:solidFill>
                <a:schemeClr val="bg1"/>
              </a:solidFill>
            </a:endParaRPr>
          </a:p>
        </p:txBody>
      </p:sp>
      <p:pic>
        <p:nvPicPr>
          <p:cNvPr id="2052" name="Picture 4" descr="https://imgconvert.csdnimg.cn/aHR0cHM6Ly9tbWJpei5xcGljLmNuL21tYml6X2pwZy9IcU5hU3c1WWw2VjZwdlJYTmdtRWpSV3JrRnpwSHhzR0FXQVlJUExjS2NZVWhjRkt1NTNQM3lzZFp1c2lieGZrck5WZkZTelRpY2U3RFYwY1Z0bnRYTElnLzY0MA?x-oss-process=image/forma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1905" y="3410075"/>
            <a:ext cx="5543267" cy="286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3385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51388</TotalTime>
  <Words>1251</Words>
  <Application>Microsoft Office PowerPoint</Application>
  <PresentationFormat>全屏显示(4:3)</PresentationFormat>
  <Paragraphs>206</Paragraphs>
  <Slides>32</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-apple-system</vt:lpstr>
      <vt:lpstr>PingFang SC</vt:lpstr>
      <vt:lpstr>方正舒体</vt:lpstr>
      <vt:lpstr>华文楷体</vt:lpstr>
      <vt:lpstr>宋体</vt:lpstr>
      <vt:lpstr>Arial</vt:lpstr>
      <vt:lpstr>Calibri</vt:lpstr>
      <vt:lpstr>Times New Roman</vt:lpstr>
      <vt:lpstr>Wingdings</vt:lpstr>
      <vt:lpstr>Wingdings 2</vt:lpstr>
      <vt:lpstr>Clarity</vt:lpstr>
      <vt:lpstr>Deep Learning and Big Data Intelligence</vt:lpstr>
      <vt:lpstr>PowerPoint 演示文稿</vt:lpstr>
      <vt:lpstr>PowerPoint 演示文稿</vt:lpstr>
      <vt:lpstr>Deep Learning: Hype or Hope? </vt:lpstr>
      <vt:lpstr>Deep Learning: Hype or Hope? </vt:lpstr>
      <vt:lpstr>PowerPoint 演示文稿</vt:lpstr>
      <vt:lpstr>PowerPoint 演示文稿</vt:lpstr>
      <vt:lpstr>PowerPoint 演示文稿</vt:lpstr>
      <vt:lpstr>PowerPoint 演示文稿</vt:lpstr>
      <vt:lpstr>PowerPoint 演示文稿</vt:lpstr>
      <vt:lpstr>Milestones2: Image Classification</vt:lpstr>
      <vt:lpstr>PowerPoint 演示文稿</vt:lpstr>
      <vt:lpstr>Milestones3: Speech Recognition</vt:lpstr>
      <vt:lpstr>Milestones4: Language Translation</vt:lpstr>
      <vt:lpstr> Milestones5: Deep Reinforcement Learning</vt:lpstr>
      <vt:lpstr>PowerPoint 演示文稿</vt:lpstr>
      <vt:lpstr>Deep Learning: Is it Hype or Hope? </vt:lpstr>
      <vt:lpstr>Deep Learning: Is it Hype or Hope? </vt:lpstr>
      <vt:lpstr>Learning about Deep Neural Networks</vt:lpstr>
      <vt:lpstr>This Course (please interrupt with questions)</vt:lpstr>
      <vt:lpstr>PowerPoint 演示文稿</vt:lpstr>
      <vt:lpstr>PowerPoint 演示文稿</vt:lpstr>
      <vt:lpstr>Deep learning framework:</vt:lpstr>
      <vt:lpstr>Mindspore</vt:lpstr>
      <vt:lpstr>百度飞桨PaddlePaddle</vt:lpstr>
      <vt:lpstr>百度飞桨 AI Studio</vt:lpstr>
      <vt:lpstr>PowerPoint 演示文稿</vt:lpstr>
      <vt:lpstr>Research report</vt:lpstr>
      <vt:lpstr>Some History</vt:lpstr>
      <vt:lpstr>Phases of Neural Network Research</vt:lpstr>
      <vt:lpstr>Citations of the “LeNet” paper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Huasha Zhao</dc:creator>
  <cp:lastModifiedBy>Alice</cp:lastModifiedBy>
  <cp:revision>1142</cp:revision>
  <cp:lastPrinted>2013-04-04T21:00:55Z</cp:lastPrinted>
  <dcterms:created xsi:type="dcterms:W3CDTF">2013-04-18T21:29:50Z</dcterms:created>
  <dcterms:modified xsi:type="dcterms:W3CDTF">2023-02-20T05:55:34Z</dcterms:modified>
</cp:coreProperties>
</file>